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4"/>
  </p:sldMasterIdLst>
  <p:notesMasterIdLst>
    <p:notesMasterId r:id="rId17"/>
  </p:notesMasterIdLst>
  <p:handoutMasterIdLst>
    <p:handoutMasterId r:id="rId18"/>
  </p:handoutMasterIdLst>
  <p:sldIdLst>
    <p:sldId id="278" r:id="rId5"/>
    <p:sldId id="466" r:id="rId6"/>
    <p:sldId id="461" r:id="rId7"/>
    <p:sldId id="490" r:id="rId8"/>
    <p:sldId id="491" r:id="rId9"/>
    <p:sldId id="485" r:id="rId10"/>
    <p:sldId id="479" r:id="rId11"/>
    <p:sldId id="489" r:id="rId12"/>
    <p:sldId id="487" r:id="rId13"/>
    <p:sldId id="488" r:id="rId14"/>
    <p:sldId id="465" r:id="rId15"/>
    <p:sldId id="477" r:id="rId16"/>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no Biaggi Vidal" initials="BBV" lastIdx="1" clrIdx="0">
    <p:extLst>
      <p:ext uri="{19B8F6BF-5375-455C-9EA6-DF929625EA0E}">
        <p15:presenceInfo xmlns:p15="http://schemas.microsoft.com/office/powerpoint/2012/main" userId="S::bruno.biaggi@shared-interest.com::f357471d-1a60-4d0f-bf6f-3b0864be9965" providerId="AD"/>
      </p:ext>
    </p:extLst>
  </p:cmAuthor>
  <p:cmAuthor id="2" name="Immaculate Ochieno" initials="IO" lastIdx="1" clrIdx="1">
    <p:extLst>
      <p:ext uri="{19B8F6BF-5375-455C-9EA6-DF929625EA0E}">
        <p15:presenceInfo xmlns:p15="http://schemas.microsoft.com/office/powerpoint/2012/main" userId="S::immaculate.ochieno@shared-interest.com::3e153b51-3ee3-4547-bfd1-4cd0f44ffa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8335"/>
    <a:srgbClr val="979733"/>
    <a:srgbClr val="95AB3D"/>
    <a:srgbClr val="000000"/>
    <a:srgbClr val="636D29"/>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76590" autoAdjust="0"/>
  </p:normalViewPr>
  <p:slideViewPr>
    <p:cSldViewPr snapToGrid="0">
      <p:cViewPr varScale="1">
        <p:scale>
          <a:sx n="65" d="100"/>
          <a:sy n="65" d="100"/>
        </p:scale>
        <p:origin x="1334" y="43"/>
      </p:cViewPr>
      <p:guideLst/>
    </p:cSldViewPr>
  </p:slideViewPr>
  <p:notesTextViewPr>
    <p:cViewPr>
      <p:scale>
        <a:sx n="100" d="100"/>
        <a:sy n="100" d="100"/>
      </p:scale>
      <p:origin x="0" y="0"/>
    </p:cViewPr>
  </p:notesTextViewPr>
  <p:notesViewPr>
    <p:cSldViewPr snapToGrid="0">
      <p:cViewPr varScale="1">
        <p:scale>
          <a:sx n="54" d="100"/>
          <a:sy n="54" d="100"/>
        </p:scale>
        <p:origin x="28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72DBE4B3-6649-40AA-9F60-864782944063}" type="datetimeFigureOut">
              <a:rPr lang="en-US" smtClean="0"/>
              <a:t>12/1/2025</a:t>
            </a:fld>
            <a:endParaRPr lang="en-US"/>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07E9604F-06D6-40A1-BB06-D0BC19F4ABB8}" type="slidenum">
              <a:rPr lang="en-US" smtClean="0"/>
              <a:t>‹#›</a:t>
            </a:fld>
            <a:endParaRPr lang="en-US"/>
          </a:p>
        </p:txBody>
      </p:sp>
    </p:spTree>
    <p:extLst>
      <p:ext uri="{BB962C8B-B14F-4D97-AF65-F5344CB8AC3E}">
        <p14:creationId xmlns:p14="http://schemas.microsoft.com/office/powerpoint/2010/main" val="2735001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4023092" y="0"/>
            <a:ext cx="3077739" cy="471055"/>
          </a:xfrm>
          <a:prstGeom prst="rect">
            <a:avLst/>
          </a:prstGeom>
        </p:spPr>
        <p:txBody>
          <a:bodyPr vert="horz" lIns="96616" tIns="48308" rIns="96616" bIns="48308" rtlCol="0"/>
          <a:lstStyle>
            <a:lvl1pPr algn="r">
              <a:defRPr sz="1300"/>
            </a:lvl1pPr>
          </a:lstStyle>
          <a:p>
            <a:fld id="{CBF6AF9A-4365-4758-9891-1824365882B1}" type="datetimeFigureOut">
              <a:rPr lang="en-GB" smtClean="0"/>
              <a:t>01/12/2025</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6616" tIns="48308" rIns="96616" bIns="483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6616" tIns="48308" rIns="96616" bIns="48308" rtlCol="0" anchor="b"/>
          <a:lstStyle>
            <a:lvl1pPr algn="r">
              <a:defRPr sz="1300"/>
            </a:lvl1pPr>
          </a:lstStyle>
          <a:p>
            <a:fld id="{4CD1929E-E0F2-4FFB-B282-20915E439E43}" type="slidenum">
              <a:rPr lang="en-GB" smtClean="0"/>
              <a:t>‹#›</a:t>
            </a:fld>
            <a:endParaRPr lang="en-GB"/>
          </a:p>
        </p:txBody>
      </p:sp>
    </p:spTree>
    <p:extLst>
      <p:ext uri="{BB962C8B-B14F-4D97-AF65-F5344CB8AC3E}">
        <p14:creationId xmlns:p14="http://schemas.microsoft.com/office/powerpoint/2010/main" val="2168151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s-CR" dirty="0"/>
          </a:p>
        </p:txBody>
      </p:sp>
      <p:sp>
        <p:nvSpPr>
          <p:cNvPr id="4" name="Slide Number Placeholder 3"/>
          <p:cNvSpPr>
            <a:spLocks noGrp="1"/>
          </p:cNvSpPr>
          <p:nvPr>
            <p:ph type="sldNum" sz="quarter" idx="5"/>
          </p:nvPr>
        </p:nvSpPr>
        <p:spPr/>
        <p:txBody>
          <a:bodyPr/>
          <a:lstStyle/>
          <a:p>
            <a:fld id="{4CD1929E-E0F2-4FFB-B282-20915E439E43}" type="slidenum">
              <a:rPr lang="en-GB" smtClean="0"/>
              <a:t>1</a:t>
            </a:fld>
            <a:endParaRPr lang="en-GB"/>
          </a:p>
        </p:txBody>
      </p:sp>
    </p:spTree>
    <p:extLst>
      <p:ext uri="{BB962C8B-B14F-4D97-AF65-F5344CB8AC3E}">
        <p14:creationId xmlns:p14="http://schemas.microsoft.com/office/powerpoint/2010/main" val="4245138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In response to increasing climate change impacts, </a:t>
            </a:r>
            <a:r>
              <a:rPr lang="en-GB" sz="1200" dirty="0" err="1">
                <a:latin typeface="Arial" panose="020B0604020202020204" pitchFamily="34" charset="0"/>
                <a:cs typeface="Arial" panose="020B0604020202020204" pitchFamily="34" charset="0"/>
              </a:rPr>
              <a:t>Sacaclí</a:t>
            </a:r>
            <a:r>
              <a:rPr lang="en-GB" sz="1200" dirty="0">
                <a:latin typeface="Arial" panose="020B0604020202020204" pitchFamily="34" charset="0"/>
                <a:cs typeface="Arial" panose="020B0604020202020204" pitchFamily="34" charset="0"/>
              </a:rPr>
              <a:t> felt it was a critical time to explore further ways to protect its members’ future and that of the planet.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In 2021, it became Regenerative Organic Certified (ROC). The same year, </a:t>
            </a:r>
            <a:r>
              <a:rPr lang="en-GB" sz="1200" dirty="0" err="1">
                <a:latin typeface="Arial" panose="020B0604020202020204" pitchFamily="34" charset="0"/>
                <a:cs typeface="Arial" panose="020B0604020202020204" pitchFamily="34" charset="0"/>
              </a:rPr>
              <a:t>Sacaclí</a:t>
            </a:r>
            <a:r>
              <a:rPr lang="en-GB" sz="1200" dirty="0">
                <a:latin typeface="Arial" panose="020B0604020202020204" pitchFamily="34" charset="0"/>
                <a:cs typeface="Arial" panose="020B0604020202020204" pitchFamily="34" charset="0"/>
              </a:rPr>
              <a:t> became the first coffee producer in the world to harvest </a:t>
            </a:r>
            <a:r>
              <a:rPr lang="en-GB" sz="1200" dirty="0" err="1">
                <a:latin typeface="Arial" panose="020B0604020202020204" pitchFamily="34" charset="0"/>
                <a:cs typeface="Arial" panose="020B0604020202020204" pitchFamily="34" charset="0"/>
              </a:rPr>
              <a:t>ROCcertified</a:t>
            </a:r>
            <a:r>
              <a:rPr lang="en-GB" sz="1200" dirty="0">
                <a:latin typeface="Arial" panose="020B0604020202020204" pitchFamily="34" charset="0"/>
                <a:cs typeface="Arial" panose="020B0604020202020204" pitchFamily="34" charset="0"/>
              </a:rPr>
              <a:t> crop.</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These initiatives support farmers to implement regenerative practices that help prevent deforestation, as well as soil erosion and degradation, strengthening environmental and economic resilience. </a:t>
            </a:r>
          </a:p>
          <a:p>
            <a:endParaRPr lang="es-CR" dirty="0"/>
          </a:p>
        </p:txBody>
      </p:sp>
      <p:sp>
        <p:nvSpPr>
          <p:cNvPr id="4" name="Slide Number Placeholder 3"/>
          <p:cNvSpPr>
            <a:spLocks noGrp="1"/>
          </p:cNvSpPr>
          <p:nvPr>
            <p:ph type="sldNum" sz="quarter" idx="5"/>
          </p:nvPr>
        </p:nvSpPr>
        <p:spPr/>
        <p:txBody>
          <a:bodyPr/>
          <a:lstStyle/>
          <a:p>
            <a:fld id="{4CD1929E-E0F2-4FFB-B282-20915E439E43}" type="slidenum">
              <a:rPr lang="en-GB" smtClean="0"/>
              <a:t>10</a:t>
            </a:fld>
            <a:endParaRPr lang="en-GB"/>
          </a:p>
        </p:txBody>
      </p:sp>
    </p:spTree>
    <p:extLst>
      <p:ext uri="{BB962C8B-B14F-4D97-AF65-F5344CB8AC3E}">
        <p14:creationId xmlns:p14="http://schemas.microsoft.com/office/powerpoint/2010/main" val="1422657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s-CR" dirty="0" err="1"/>
              <a:t>Meet</a:t>
            </a:r>
            <a:r>
              <a:rPr lang="es-CR" dirty="0"/>
              <a:t> </a:t>
            </a:r>
            <a:r>
              <a:rPr lang="es-CR" dirty="0" err="1"/>
              <a:t>the</a:t>
            </a:r>
            <a:r>
              <a:rPr lang="es-CR" dirty="0"/>
              <a:t> faces </a:t>
            </a:r>
            <a:r>
              <a:rPr lang="es-CR" dirty="0" err="1"/>
              <a:t>behind</a:t>
            </a:r>
            <a:r>
              <a:rPr lang="es-CR" dirty="0"/>
              <a:t> </a:t>
            </a:r>
            <a:r>
              <a:rPr lang="es-CR" dirty="0" err="1"/>
              <a:t>Shared</a:t>
            </a:r>
            <a:r>
              <a:rPr lang="es-CR" dirty="0"/>
              <a:t> </a:t>
            </a:r>
            <a:r>
              <a:rPr lang="es-CR" dirty="0" err="1"/>
              <a:t>Interest’s</a:t>
            </a:r>
            <a:r>
              <a:rPr lang="es-CR" dirty="0"/>
              <a:t> </a:t>
            </a:r>
            <a:r>
              <a:rPr lang="es-CR" dirty="0" err="1"/>
              <a:t>financial</a:t>
            </a:r>
            <a:r>
              <a:rPr lang="es-CR" dirty="0"/>
              <a:t> </a:t>
            </a:r>
            <a:r>
              <a:rPr lang="es-CR" dirty="0" err="1"/>
              <a:t>support</a:t>
            </a:r>
            <a:r>
              <a:rPr lang="es-CR" dirty="0"/>
              <a:t>. </a:t>
            </a:r>
            <a:r>
              <a:rPr lang="es-CR" dirty="0" err="1"/>
              <a:t>These</a:t>
            </a:r>
            <a:r>
              <a:rPr lang="es-CR" dirty="0"/>
              <a:t> </a:t>
            </a:r>
            <a:r>
              <a:rPr lang="es-CR" dirty="0" err="1"/>
              <a:t>people</a:t>
            </a:r>
            <a:r>
              <a:rPr lang="es-CR" dirty="0"/>
              <a:t>, </a:t>
            </a:r>
            <a:r>
              <a:rPr lang="es-CR" dirty="0" err="1"/>
              <a:t>ranging</a:t>
            </a:r>
            <a:r>
              <a:rPr lang="es-CR" dirty="0"/>
              <a:t> </a:t>
            </a:r>
            <a:r>
              <a:rPr lang="es-CR" dirty="0" err="1"/>
              <a:t>from</a:t>
            </a:r>
            <a:r>
              <a:rPr lang="es-CR" dirty="0"/>
              <a:t> </a:t>
            </a:r>
            <a:r>
              <a:rPr lang="es-CR" dirty="0" err="1"/>
              <a:t>individuals</a:t>
            </a:r>
            <a:r>
              <a:rPr lang="es-CR" dirty="0"/>
              <a:t>, </a:t>
            </a:r>
            <a:r>
              <a:rPr lang="es-CR" dirty="0" err="1"/>
              <a:t>to</a:t>
            </a:r>
            <a:r>
              <a:rPr lang="es-CR" dirty="0"/>
              <a:t> </a:t>
            </a:r>
            <a:r>
              <a:rPr lang="es-CR" dirty="0" err="1"/>
              <a:t>couples</a:t>
            </a:r>
            <a:r>
              <a:rPr lang="es-CR" dirty="0"/>
              <a:t>, </a:t>
            </a:r>
            <a:r>
              <a:rPr lang="es-CR" dirty="0" err="1"/>
              <a:t>families</a:t>
            </a:r>
            <a:r>
              <a:rPr lang="es-CR" dirty="0"/>
              <a:t>, </a:t>
            </a:r>
            <a:r>
              <a:rPr lang="es-CR" dirty="0" err="1"/>
              <a:t>businesses</a:t>
            </a:r>
            <a:r>
              <a:rPr lang="es-CR" dirty="0"/>
              <a:t> and </a:t>
            </a:r>
            <a:r>
              <a:rPr lang="es-CR" dirty="0" err="1"/>
              <a:t>faith</a:t>
            </a:r>
            <a:r>
              <a:rPr lang="es-CR" dirty="0"/>
              <a:t> </a:t>
            </a:r>
            <a:r>
              <a:rPr lang="es-CR" dirty="0" err="1"/>
              <a:t>groups</a:t>
            </a:r>
            <a:r>
              <a:rPr lang="es-CR" dirty="0"/>
              <a:t>, </a:t>
            </a:r>
            <a:r>
              <a:rPr lang="es-CR" dirty="0" err="1"/>
              <a:t>invest</a:t>
            </a:r>
            <a:r>
              <a:rPr lang="es-CR" dirty="0"/>
              <a:t> </a:t>
            </a:r>
            <a:r>
              <a:rPr lang="es-CR" dirty="0" err="1"/>
              <a:t>ethically</a:t>
            </a:r>
            <a:r>
              <a:rPr lang="es-CR" dirty="0"/>
              <a:t> in a Share </a:t>
            </a:r>
            <a:r>
              <a:rPr lang="es-CR" dirty="0" err="1"/>
              <a:t>Account</a:t>
            </a:r>
            <a:r>
              <a:rPr lang="es-CR" dirty="0"/>
              <a:t>. </a:t>
            </a:r>
            <a:r>
              <a:rPr lang="es-CR" dirty="0" err="1"/>
              <a:t>Withdrawable</a:t>
            </a:r>
            <a:r>
              <a:rPr lang="es-CR" dirty="0"/>
              <a:t> at </a:t>
            </a:r>
            <a:r>
              <a:rPr lang="es-CR" dirty="0" err="1"/>
              <a:t>any</a:t>
            </a:r>
            <a:r>
              <a:rPr lang="es-CR" dirty="0"/>
              <a:t> time, </a:t>
            </a:r>
            <a:r>
              <a:rPr lang="es-CR" dirty="0" err="1"/>
              <a:t>these</a:t>
            </a:r>
            <a:r>
              <a:rPr lang="es-CR" dirty="0"/>
              <a:t> </a:t>
            </a:r>
            <a:r>
              <a:rPr lang="es-CR" dirty="0" err="1"/>
              <a:t>funds</a:t>
            </a:r>
            <a:r>
              <a:rPr lang="es-CR" dirty="0"/>
              <a:t> are </a:t>
            </a:r>
            <a:r>
              <a:rPr lang="es-CR" dirty="0" err="1"/>
              <a:t>used</a:t>
            </a:r>
            <a:r>
              <a:rPr lang="es-CR" dirty="0"/>
              <a:t> </a:t>
            </a:r>
            <a:r>
              <a:rPr lang="es-CR" dirty="0" err="1"/>
              <a:t>again</a:t>
            </a:r>
            <a:r>
              <a:rPr lang="es-CR" dirty="0"/>
              <a:t> and </a:t>
            </a:r>
            <a:r>
              <a:rPr lang="es-CR" dirty="0" err="1"/>
              <a:t>again</a:t>
            </a:r>
            <a:r>
              <a:rPr lang="es-CR" dirty="0"/>
              <a:t> </a:t>
            </a:r>
            <a:r>
              <a:rPr lang="es-CR" dirty="0" err="1"/>
              <a:t>to</a:t>
            </a:r>
            <a:r>
              <a:rPr lang="es-CR" dirty="0"/>
              <a:t> </a:t>
            </a:r>
            <a:r>
              <a:rPr lang="es-CR" dirty="0" err="1"/>
              <a:t>support</a:t>
            </a:r>
            <a:r>
              <a:rPr lang="es-CR" dirty="0"/>
              <a:t> </a:t>
            </a:r>
            <a:r>
              <a:rPr lang="es-CR" dirty="0" err="1"/>
              <a:t>farmers</a:t>
            </a:r>
            <a:r>
              <a:rPr lang="es-CR" dirty="0"/>
              <a:t>, </a:t>
            </a:r>
            <a:r>
              <a:rPr lang="es-CR" dirty="0" err="1"/>
              <a:t>artisans</a:t>
            </a:r>
            <a:r>
              <a:rPr lang="es-CR" dirty="0"/>
              <a:t> and </a:t>
            </a:r>
            <a:r>
              <a:rPr lang="es-CR" dirty="0" err="1"/>
              <a:t>their</a:t>
            </a:r>
            <a:r>
              <a:rPr lang="es-CR" dirty="0"/>
              <a:t> </a:t>
            </a:r>
            <a:r>
              <a:rPr lang="es-CR" dirty="0" err="1"/>
              <a:t>enterprises</a:t>
            </a:r>
            <a:r>
              <a:rPr lang="es-CR" dirty="0"/>
              <a:t> </a:t>
            </a:r>
            <a:r>
              <a:rPr lang="es-CR" dirty="0" err="1"/>
              <a:t>across</a:t>
            </a:r>
            <a:r>
              <a:rPr lang="es-CR" dirty="0"/>
              <a:t> </a:t>
            </a:r>
            <a:r>
              <a:rPr lang="es-CR" dirty="0" err="1"/>
              <a:t>the</a:t>
            </a:r>
            <a:r>
              <a:rPr lang="es-CR" dirty="0"/>
              <a:t> </a:t>
            </a:r>
            <a:r>
              <a:rPr lang="es-CR" dirty="0" err="1"/>
              <a:t>globe</a:t>
            </a:r>
            <a:r>
              <a:rPr lang="es-CR" dirty="0"/>
              <a:t>. In 2025, </a:t>
            </a:r>
            <a:r>
              <a:rPr lang="es-CR" dirty="0" err="1"/>
              <a:t>Shared</a:t>
            </a:r>
            <a:r>
              <a:rPr lang="es-CR" dirty="0"/>
              <a:t> </a:t>
            </a:r>
            <a:r>
              <a:rPr lang="es-CR" dirty="0" err="1"/>
              <a:t>Interest</a:t>
            </a:r>
            <a:r>
              <a:rPr lang="es-CR" dirty="0"/>
              <a:t> </a:t>
            </a:r>
            <a:r>
              <a:rPr lang="es-CR" dirty="0" err="1"/>
              <a:t>disbursed</a:t>
            </a:r>
            <a:r>
              <a:rPr lang="es-CR" dirty="0"/>
              <a:t> £57.9 </a:t>
            </a:r>
            <a:r>
              <a:rPr lang="es-CR" dirty="0" err="1"/>
              <a:t>million</a:t>
            </a:r>
            <a:r>
              <a:rPr lang="es-CR" dirty="0"/>
              <a:t> </a:t>
            </a:r>
            <a:r>
              <a:rPr lang="es-CR" dirty="0" err="1"/>
              <a:t>to</a:t>
            </a:r>
            <a:r>
              <a:rPr lang="es-CR" dirty="0"/>
              <a:t> </a:t>
            </a:r>
            <a:r>
              <a:rPr lang="es-CR" dirty="0" err="1"/>
              <a:t>support</a:t>
            </a:r>
            <a:r>
              <a:rPr lang="es-CR" dirty="0"/>
              <a:t> </a:t>
            </a:r>
            <a:r>
              <a:rPr lang="es-CR" dirty="0" err="1"/>
              <a:t>fair</a:t>
            </a:r>
            <a:r>
              <a:rPr lang="es-CR" dirty="0"/>
              <a:t> </a:t>
            </a:r>
            <a:r>
              <a:rPr lang="es-CR" dirty="0" err="1"/>
              <a:t>trade</a:t>
            </a:r>
            <a:r>
              <a:rPr lang="es-CR" dirty="0"/>
              <a:t> </a:t>
            </a:r>
            <a:r>
              <a:rPr lang="es-CR" dirty="0" err="1"/>
              <a:t>businesses</a:t>
            </a:r>
            <a:r>
              <a:rPr lang="es-CR" dirty="0"/>
              <a:t> </a:t>
            </a:r>
            <a:r>
              <a:rPr lang="es-CR" dirty="0" err="1"/>
              <a:t>around</a:t>
            </a:r>
            <a:r>
              <a:rPr lang="es-CR" dirty="0"/>
              <a:t> </a:t>
            </a:r>
            <a:r>
              <a:rPr lang="es-CR" dirty="0" err="1"/>
              <a:t>the</a:t>
            </a:r>
            <a:r>
              <a:rPr lang="es-CR" dirty="0"/>
              <a:t> </a:t>
            </a:r>
            <a:r>
              <a:rPr lang="es-CR" dirty="0" err="1"/>
              <a:t>world</a:t>
            </a:r>
            <a:r>
              <a:rPr lang="es-CR" dirty="0"/>
              <a:t>, </a:t>
            </a:r>
            <a:r>
              <a:rPr lang="es-CR" dirty="0" err="1"/>
              <a:t>which</a:t>
            </a:r>
            <a:r>
              <a:rPr lang="es-CR" dirty="0"/>
              <a:t> </a:t>
            </a:r>
            <a:r>
              <a:rPr lang="es-CR" dirty="0" err="1"/>
              <a:t>marks</a:t>
            </a:r>
            <a:r>
              <a:rPr lang="es-CR" dirty="0"/>
              <a:t> a </a:t>
            </a:r>
            <a:r>
              <a:rPr lang="es-CR" dirty="0" err="1"/>
              <a:t>record-breaking</a:t>
            </a:r>
            <a:r>
              <a:rPr lang="es-CR" dirty="0"/>
              <a:t> </a:t>
            </a:r>
            <a:r>
              <a:rPr lang="es-CR" dirty="0" err="1"/>
              <a:t>year</a:t>
            </a:r>
            <a:r>
              <a:rPr lang="es-CR" dirty="0"/>
              <a:t> </a:t>
            </a:r>
            <a:r>
              <a:rPr lang="es-CR" dirty="0" err="1"/>
              <a:t>of</a:t>
            </a:r>
            <a:r>
              <a:rPr lang="es-CR" dirty="0"/>
              <a:t> </a:t>
            </a:r>
            <a:r>
              <a:rPr lang="es-CR" dirty="0" err="1"/>
              <a:t>impact</a:t>
            </a:r>
            <a:r>
              <a:rPr lang="es-CR" dirty="0"/>
              <a:t> </a:t>
            </a:r>
            <a:r>
              <a:rPr lang="es-CR" dirty="0" err="1"/>
              <a:t>for</a:t>
            </a:r>
            <a:r>
              <a:rPr lang="es-CR" dirty="0"/>
              <a:t> </a:t>
            </a:r>
            <a:r>
              <a:rPr lang="es-CR" dirty="0" err="1"/>
              <a:t>Shared</a:t>
            </a:r>
            <a:r>
              <a:rPr lang="es-CR" dirty="0"/>
              <a:t> </a:t>
            </a:r>
            <a:r>
              <a:rPr lang="es-CR" dirty="0" err="1"/>
              <a:t>Interest</a:t>
            </a:r>
            <a:r>
              <a:rPr lang="es-CR" dirty="0"/>
              <a:t>.</a:t>
            </a:r>
          </a:p>
        </p:txBody>
      </p:sp>
      <p:sp>
        <p:nvSpPr>
          <p:cNvPr id="4" name="Slide Number Placeholder 3"/>
          <p:cNvSpPr>
            <a:spLocks noGrp="1"/>
          </p:cNvSpPr>
          <p:nvPr>
            <p:ph type="sldNum" sz="quarter" idx="5"/>
          </p:nvPr>
        </p:nvSpPr>
        <p:spPr/>
        <p:txBody>
          <a:bodyPr/>
          <a:lstStyle/>
          <a:p>
            <a:fld id="{4CD1929E-E0F2-4FFB-B282-20915E439E43}" type="slidenum">
              <a:rPr lang="en-GB" smtClean="0"/>
              <a:t>11</a:t>
            </a:fld>
            <a:endParaRPr lang="en-GB"/>
          </a:p>
        </p:txBody>
      </p:sp>
    </p:spTree>
    <p:extLst>
      <p:ext uri="{BB962C8B-B14F-4D97-AF65-F5344CB8AC3E}">
        <p14:creationId xmlns:p14="http://schemas.microsoft.com/office/powerpoint/2010/main" val="723241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4CD1929E-E0F2-4FFB-B282-20915E439E43}" type="slidenum">
              <a:rPr lang="en-GB" smtClean="0"/>
              <a:t>12</a:t>
            </a:fld>
            <a:endParaRPr lang="en-GB"/>
          </a:p>
        </p:txBody>
      </p:sp>
    </p:spTree>
    <p:extLst>
      <p:ext uri="{BB962C8B-B14F-4D97-AF65-F5344CB8AC3E}">
        <p14:creationId xmlns:p14="http://schemas.microsoft.com/office/powerpoint/2010/main" val="538520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s-CR" dirty="0"/>
              <a:t>In </a:t>
            </a:r>
            <a:r>
              <a:rPr lang="es-CR" dirty="0" err="1"/>
              <a:t>this</a:t>
            </a:r>
            <a:r>
              <a:rPr lang="es-CR" dirty="0"/>
              <a:t> short video, </a:t>
            </a:r>
            <a:r>
              <a:rPr lang="es-CR" dirty="0" err="1"/>
              <a:t>we</a:t>
            </a:r>
            <a:r>
              <a:rPr lang="es-CR" dirty="0"/>
              <a:t> Will </a:t>
            </a:r>
            <a:r>
              <a:rPr lang="es-CR" dirty="0" err="1"/>
              <a:t>learn</a:t>
            </a:r>
            <a:r>
              <a:rPr lang="es-CR" dirty="0"/>
              <a:t> more </a:t>
            </a:r>
            <a:r>
              <a:rPr lang="es-CR" dirty="0" err="1"/>
              <a:t>about</a:t>
            </a:r>
            <a:r>
              <a:rPr lang="es-CR" dirty="0"/>
              <a:t> </a:t>
            </a:r>
            <a:r>
              <a:rPr lang="es-CR" dirty="0" err="1"/>
              <a:t>Shared</a:t>
            </a:r>
            <a:r>
              <a:rPr lang="es-CR" dirty="0"/>
              <a:t> </a:t>
            </a:r>
            <a:r>
              <a:rPr lang="es-CR" dirty="0" err="1"/>
              <a:t>Interest</a:t>
            </a:r>
            <a:r>
              <a:rPr lang="es-CR" dirty="0"/>
              <a:t>. </a:t>
            </a:r>
            <a:r>
              <a:rPr lang="es-CR" dirty="0" err="1"/>
              <a:t>How</a:t>
            </a:r>
            <a:r>
              <a:rPr lang="es-CR" dirty="0"/>
              <a:t> </a:t>
            </a:r>
            <a:r>
              <a:rPr lang="es-CR" dirty="0" err="1"/>
              <a:t>it</a:t>
            </a:r>
            <a:r>
              <a:rPr lang="es-CR" dirty="0"/>
              <a:t> Works, </a:t>
            </a:r>
            <a:r>
              <a:rPr lang="es-CR" dirty="0" err="1"/>
              <a:t>who</a:t>
            </a:r>
            <a:r>
              <a:rPr lang="es-CR" dirty="0"/>
              <a:t> </a:t>
            </a:r>
            <a:r>
              <a:rPr lang="es-CR" dirty="0" err="1"/>
              <a:t>benefits</a:t>
            </a:r>
            <a:r>
              <a:rPr lang="es-CR" dirty="0"/>
              <a:t>, and </a:t>
            </a:r>
            <a:r>
              <a:rPr lang="es-CR" dirty="0" err="1"/>
              <a:t>who</a:t>
            </a:r>
            <a:r>
              <a:rPr lang="es-CR" dirty="0"/>
              <a:t> </a:t>
            </a:r>
            <a:r>
              <a:rPr lang="es-CR" dirty="0" err="1"/>
              <a:t>is</a:t>
            </a:r>
            <a:r>
              <a:rPr lang="es-CR" dirty="0"/>
              <a:t> </a:t>
            </a:r>
            <a:r>
              <a:rPr lang="es-CR" dirty="0" err="1"/>
              <a:t>involved</a:t>
            </a:r>
            <a:r>
              <a:rPr lang="es-CR" dirty="0"/>
              <a:t> in </a:t>
            </a:r>
            <a:r>
              <a:rPr lang="es-CR" dirty="0" err="1"/>
              <a:t>its</a:t>
            </a:r>
            <a:r>
              <a:rPr lang="es-CR" dirty="0"/>
              <a:t> </a:t>
            </a:r>
            <a:r>
              <a:rPr lang="es-CR" dirty="0" err="1"/>
              <a:t>community</a:t>
            </a:r>
            <a:r>
              <a:rPr lang="es-CR" dirty="0"/>
              <a:t> </a:t>
            </a:r>
            <a:r>
              <a:rPr lang="es-CR" dirty="0" err="1"/>
              <a:t>of</a:t>
            </a:r>
            <a:r>
              <a:rPr lang="es-CR" dirty="0"/>
              <a:t> </a:t>
            </a:r>
            <a:r>
              <a:rPr lang="es-CR" dirty="0" err="1"/>
              <a:t>ethical</a:t>
            </a:r>
            <a:r>
              <a:rPr lang="es-CR" dirty="0"/>
              <a:t> </a:t>
            </a:r>
            <a:r>
              <a:rPr lang="es-CR" dirty="0" err="1"/>
              <a:t>investors</a:t>
            </a:r>
            <a:r>
              <a:rPr lang="es-CR" dirty="0"/>
              <a:t> </a:t>
            </a:r>
            <a:r>
              <a:rPr lang="es-CR" dirty="0" err="1"/>
              <a:t>throughout</a:t>
            </a:r>
            <a:r>
              <a:rPr lang="es-CR" dirty="0"/>
              <a:t> </a:t>
            </a:r>
            <a:r>
              <a:rPr lang="es-CR" dirty="0" err="1"/>
              <a:t>the</a:t>
            </a:r>
            <a:r>
              <a:rPr lang="es-CR" dirty="0"/>
              <a:t> </a:t>
            </a:r>
            <a:r>
              <a:rPr lang="es-CR" dirty="0" err="1"/>
              <a:t>United</a:t>
            </a:r>
            <a:r>
              <a:rPr lang="es-CR" dirty="0"/>
              <a:t> </a:t>
            </a:r>
            <a:r>
              <a:rPr lang="es-CR" dirty="0" err="1"/>
              <a:t>Kingdom</a:t>
            </a:r>
            <a:r>
              <a:rPr lang="es-CR" dirty="0"/>
              <a:t>.</a:t>
            </a:r>
          </a:p>
          <a:p>
            <a:r>
              <a:rPr lang="es-CR" dirty="0"/>
              <a:t>In </a:t>
            </a:r>
            <a:r>
              <a:rPr lang="es-CR" dirty="0" err="1"/>
              <a:t>the</a:t>
            </a:r>
            <a:r>
              <a:rPr lang="es-CR" dirty="0"/>
              <a:t> </a:t>
            </a:r>
            <a:r>
              <a:rPr lang="es-CR" dirty="0" err="1"/>
              <a:t>image</a:t>
            </a:r>
            <a:r>
              <a:rPr lang="es-CR" dirty="0"/>
              <a:t> </a:t>
            </a:r>
            <a:r>
              <a:rPr lang="es-CR" dirty="0" err="1"/>
              <a:t>on</a:t>
            </a:r>
            <a:r>
              <a:rPr lang="es-CR" dirty="0"/>
              <a:t> </a:t>
            </a:r>
            <a:r>
              <a:rPr lang="es-CR" dirty="0" err="1"/>
              <a:t>the</a:t>
            </a:r>
            <a:r>
              <a:rPr lang="es-CR" dirty="0"/>
              <a:t> </a:t>
            </a:r>
            <a:r>
              <a:rPr lang="es-CR" dirty="0" err="1"/>
              <a:t>right</a:t>
            </a:r>
            <a:r>
              <a:rPr lang="es-CR" dirty="0"/>
              <a:t>, </a:t>
            </a:r>
            <a:r>
              <a:rPr lang="es-CR" dirty="0" err="1"/>
              <a:t>you</a:t>
            </a:r>
            <a:r>
              <a:rPr lang="es-CR" dirty="0"/>
              <a:t> can </a:t>
            </a:r>
            <a:r>
              <a:rPr lang="es-CR" dirty="0" err="1"/>
              <a:t>see</a:t>
            </a:r>
            <a:r>
              <a:rPr lang="es-CR" dirty="0"/>
              <a:t> </a:t>
            </a:r>
            <a:r>
              <a:rPr lang="es-CR" dirty="0" err="1"/>
              <a:t>the</a:t>
            </a:r>
            <a:r>
              <a:rPr lang="es-CR" dirty="0"/>
              <a:t> diverse </a:t>
            </a:r>
            <a:r>
              <a:rPr lang="es-CR" dirty="0" err="1"/>
              <a:t>value</a:t>
            </a:r>
            <a:r>
              <a:rPr lang="es-CR" dirty="0"/>
              <a:t> </a:t>
            </a:r>
            <a:r>
              <a:rPr lang="es-CR" dirty="0" err="1"/>
              <a:t>chains</a:t>
            </a:r>
            <a:r>
              <a:rPr lang="es-CR" dirty="0"/>
              <a:t> </a:t>
            </a:r>
            <a:r>
              <a:rPr lang="es-CR" dirty="0" err="1"/>
              <a:t>supported</a:t>
            </a:r>
            <a:r>
              <a:rPr lang="es-CR" dirty="0"/>
              <a:t> </a:t>
            </a:r>
            <a:r>
              <a:rPr lang="es-CR" dirty="0" err="1"/>
              <a:t>by</a:t>
            </a:r>
            <a:r>
              <a:rPr lang="es-CR" dirty="0"/>
              <a:t> </a:t>
            </a:r>
            <a:r>
              <a:rPr lang="es-CR" dirty="0" err="1"/>
              <a:t>Shared</a:t>
            </a:r>
            <a:r>
              <a:rPr lang="es-CR" dirty="0"/>
              <a:t> </a:t>
            </a:r>
            <a:r>
              <a:rPr lang="es-CR" dirty="0" err="1"/>
              <a:t>Interest</a:t>
            </a:r>
            <a:r>
              <a:rPr lang="es-CR" dirty="0"/>
              <a:t> </a:t>
            </a:r>
            <a:r>
              <a:rPr lang="es-CR" dirty="0" err="1"/>
              <a:t>finance</a:t>
            </a:r>
            <a:r>
              <a:rPr lang="es-CR"/>
              <a:t>. </a:t>
            </a:r>
            <a:endParaRPr lang="es-CR" dirty="0"/>
          </a:p>
        </p:txBody>
      </p:sp>
      <p:sp>
        <p:nvSpPr>
          <p:cNvPr id="4" name="Slide Number Placeholder 3"/>
          <p:cNvSpPr>
            <a:spLocks noGrp="1"/>
          </p:cNvSpPr>
          <p:nvPr>
            <p:ph type="sldNum" sz="quarter" idx="5"/>
          </p:nvPr>
        </p:nvSpPr>
        <p:spPr/>
        <p:txBody>
          <a:bodyPr/>
          <a:lstStyle/>
          <a:p>
            <a:fld id="{4CD1929E-E0F2-4FFB-B282-20915E439E43}" type="slidenum">
              <a:rPr lang="en-GB" smtClean="0"/>
              <a:t>2</a:t>
            </a:fld>
            <a:endParaRPr lang="en-GB"/>
          </a:p>
        </p:txBody>
      </p:sp>
    </p:spTree>
    <p:extLst>
      <p:ext uri="{BB962C8B-B14F-4D97-AF65-F5344CB8AC3E}">
        <p14:creationId xmlns:p14="http://schemas.microsoft.com/office/powerpoint/2010/main" val="2115250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342900" lvl="0" indent="-342900">
              <a:lnSpc>
                <a:spcPts val="2000"/>
              </a:lnSpc>
              <a:buFont typeface="Arial" panose="020B0604020202020204" pitchFamily="34" charset="0"/>
              <a:buChar char="•"/>
            </a:pPr>
            <a:r>
              <a:rPr lang="en-GB" sz="1200" dirty="0">
                <a:latin typeface="Arial" panose="020B0604020202020204" pitchFamily="34" charset="0"/>
                <a:cs typeface="Arial" panose="020B0604020202020204" pitchFamily="34" charset="0"/>
              </a:rPr>
              <a:t>Fairtrade International’s strategy (2021-2025) embeds climate justice within the fair trade movement. </a:t>
            </a:r>
          </a:p>
          <a:p>
            <a:pPr lvl="0">
              <a:lnSpc>
                <a:spcPts val="2000"/>
              </a:lnSpc>
            </a:pPr>
            <a:endParaRPr lang="en-GB" sz="1200" dirty="0">
              <a:latin typeface="Arial" panose="020B0604020202020204" pitchFamily="34" charset="0"/>
              <a:cs typeface="Arial" panose="020B0604020202020204" pitchFamily="34" charset="0"/>
            </a:endParaRPr>
          </a:p>
          <a:p>
            <a:pPr marL="342900" lvl="0" indent="-342900">
              <a:lnSpc>
                <a:spcPts val="2000"/>
              </a:lnSpc>
              <a:buFont typeface="Arial" panose="020B0604020202020204" pitchFamily="34" charset="0"/>
              <a:buChar char="•"/>
            </a:pPr>
            <a:r>
              <a:rPr lang="en-GB" sz="1200" dirty="0">
                <a:latin typeface="Arial" panose="020B0604020202020204" pitchFamily="34" charset="0"/>
                <a:cs typeface="Arial" panose="020B0604020202020204" pitchFamily="34" charset="0"/>
              </a:rPr>
              <a:t>Fairtrade ‘rely on strong partnerships’, recognising the need for collective action to tackle injustice.</a:t>
            </a:r>
          </a:p>
          <a:p>
            <a:pPr marL="342900" lvl="0" indent="-342900">
              <a:lnSpc>
                <a:spcPts val="2000"/>
              </a:lnSpc>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342900" lvl="0" indent="-342900">
              <a:lnSpc>
                <a:spcPts val="2000"/>
              </a:lnSpc>
              <a:buFont typeface="Arial" panose="020B0604020202020204" pitchFamily="34" charset="0"/>
              <a:buChar char="•"/>
            </a:pPr>
            <a:r>
              <a:rPr lang="en-GB" sz="1200" dirty="0">
                <a:latin typeface="Arial" panose="020B0604020202020204" pitchFamily="34" charset="0"/>
                <a:cs typeface="Arial" panose="020B0604020202020204" pitchFamily="34" charset="0"/>
              </a:rPr>
              <a:t>Shared Interest is a partner in the fair trade movement, and plays a key role in this collective action, applying a climate justice lens across its work and activities. </a:t>
            </a:r>
          </a:p>
          <a:p>
            <a:endParaRPr lang="es-CR" dirty="0"/>
          </a:p>
        </p:txBody>
      </p:sp>
      <p:sp>
        <p:nvSpPr>
          <p:cNvPr id="4" name="Slide Number Placeholder 3"/>
          <p:cNvSpPr>
            <a:spLocks noGrp="1"/>
          </p:cNvSpPr>
          <p:nvPr>
            <p:ph type="sldNum" sz="quarter" idx="5"/>
          </p:nvPr>
        </p:nvSpPr>
        <p:spPr/>
        <p:txBody>
          <a:bodyPr/>
          <a:lstStyle/>
          <a:p>
            <a:fld id="{4CD1929E-E0F2-4FFB-B282-20915E439E43}" type="slidenum">
              <a:rPr lang="en-GB" smtClean="0"/>
              <a:t>3</a:t>
            </a:fld>
            <a:endParaRPr lang="en-GB"/>
          </a:p>
        </p:txBody>
      </p:sp>
    </p:spTree>
    <p:extLst>
      <p:ext uri="{BB962C8B-B14F-4D97-AF65-F5344CB8AC3E}">
        <p14:creationId xmlns:p14="http://schemas.microsoft.com/office/powerpoint/2010/main" val="1502535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s-CR" dirty="0"/>
          </a:p>
        </p:txBody>
      </p:sp>
      <p:sp>
        <p:nvSpPr>
          <p:cNvPr id="4" name="Slide Number Placeholder 3"/>
          <p:cNvSpPr>
            <a:spLocks noGrp="1"/>
          </p:cNvSpPr>
          <p:nvPr>
            <p:ph type="sldNum" sz="quarter" idx="5"/>
          </p:nvPr>
        </p:nvSpPr>
        <p:spPr/>
        <p:txBody>
          <a:bodyPr/>
          <a:lstStyle/>
          <a:p>
            <a:fld id="{4CD1929E-E0F2-4FFB-B282-20915E439E43}" type="slidenum">
              <a:rPr lang="en-GB" smtClean="0"/>
              <a:t>4</a:t>
            </a:fld>
            <a:endParaRPr lang="en-GB"/>
          </a:p>
        </p:txBody>
      </p:sp>
    </p:spTree>
    <p:extLst>
      <p:ext uri="{BB962C8B-B14F-4D97-AF65-F5344CB8AC3E}">
        <p14:creationId xmlns:p14="http://schemas.microsoft.com/office/powerpoint/2010/main" val="2360752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s-CR" dirty="0"/>
          </a:p>
        </p:txBody>
      </p:sp>
      <p:sp>
        <p:nvSpPr>
          <p:cNvPr id="4" name="Slide Number Placeholder 3"/>
          <p:cNvSpPr>
            <a:spLocks noGrp="1"/>
          </p:cNvSpPr>
          <p:nvPr>
            <p:ph type="sldNum" sz="quarter" idx="5"/>
          </p:nvPr>
        </p:nvSpPr>
        <p:spPr/>
        <p:txBody>
          <a:bodyPr/>
          <a:lstStyle/>
          <a:p>
            <a:fld id="{4CD1929E-E0F2-4FFB-B282-20915E439E43}" type="slidenum">
              <a:rPr lang="en-GB" smtClean="0"/>
              <a:t>5</a:t>
            </a:fld>
            <a:endParaRPr lang="en-GB"/>
          </a:p>
        </p:txBody>
      </p:sp>
    </p:spTree>
    <p:extLst>
      <p:ext uri="{BB962C8B-B14F-4D97-AF65-F5344CB8AC3E}">
        <p14:creationId xmlns:p14="http://schemas.microsoft.com/office/powerpoint/2010/main" val="4035045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a:lnSpc>
                <a:spcPct val="107000"/>
              </a:lnSpc>
              <a:spcAft>
                <a:spcPts val="800"/>
              </a:spcAft>
            </a:pPr>
            <a:r>
              <a:rPr lang="en-GB" sz="1200" dirty="0">
                <a:latin typeface="Arial" panose="020B0604020202020204" pitchFamily="34" charset="0"/>
                <a:ea typeface="Calibri" panose="020F0502020204030204" pitchFamily="34" charset="0"/>
              </a:rPr>
              <a:t>For businesses, finance is vital</a:t>
            </a:r>
            <a:r>
              <a:rPr lang="en-GB" sz="1200" dirty="0">
                <a:effectLst/>
                <a:latin typeface="Arial" panose="020B0604020202020204" pitchFamily="34" charset="0"/>
                <a:ea typeface="Calibri" panose="020F0502020204030204" pitchFamily="34" charset="0"/>
              </a:rPr>
              <a:t> because it enables </a:t>
            </a:r>
            <a:r>
              <a:rPr lang="en-GB" sz="1200" dirty="0" err="1">
                <a:effectLst/>
                <a:latin typeface="Arial" panose="020B0604020202020204" pitchFamily="34" charset="0"/>
                <a:ea typeface="Calibri" panose="020F0502020204030204" pitchFamily="34" charset="0"/>
              </a:rPr>
              <a:t>themto</a:t>
            </a:r>
            <a:r>
              <a:rPr lang="en-GB" sz="1200" dirty="0">
                <a:effectLst/>
                <a:latin typeface="Arial" panose="020B0604020202020204" pitchFamily="34" charset="0"/>
                <a:ea typeface="Calibri" panose="020F0502020204030204" pitchFamily="34" charset="0"/>
              </a:rPr>
              <a:t> invest in sustainable agricultural practices, biodiversity stewardship and mitigation and adaptation readiness. </a:t>
            </a:r>
          </a:p>
          <a:p>
            <a:pPr>
              <a:lnSpc>
                <a:spcPct val="107000"/>
              </a:lnSpc>
              <a:spcAft>
                <a:spcPts val="800"/>
              </a:spcAft>
            </a:pPr>
            <a:r>
              <a:rPr lang="en-GB" sz="1200" dirty="0">
                <a:effectLst/>
                <a:latin typeface="Arial" panose="020B0604020202020204" pitchFamily="34" charset="0"/>
                <a:ea typeface="Calibri" panose="020F0502020204030204" pitchFamily="34" charset="0"/>
              </a:rPr>
              <a:t>For producers, fair finance stabilises incomes, secures livelihoods and creates opportunities, an integral feat in the face of volatile commodity prices as a result of climate change impacts.</a:t>
            </a:r>
          </a:p>
          <a:p>
            <a:endParaRPr lang="es-CR" dirty="0"/>
          </a:p>
        </p:txBody>
      </p:sp>
      <p:sp>
        <p:nvSpPr>
          <p:cNvPr id="4" name="Slide Number Placeholder 3"/>
          <p:cNvSpPr>
            <a:spLocks noGrp="1"/>
          </p:cNvSpPr>
          <p:nvPr>
            <p:ph type="sldNum" sz="quarter" idx="5"/>
          </p:nvPr>
        </p:nvSpPr>
        <p:spPr/>
        <p:txBody>
          <a:bodyPr/>
          <a:lstStyle/>
          <a:p>
            <a:fld id="{4CD1929E-E0F2-4FFB-B282-20915E439E43}" type="slidenum">
              <a:rPr lang="en-GB" smtClean="0"/>
              <a:t>6</a:t>
            </a:fld>
            <a:endParaRPr lang="en-GB"/>
          </a:p>
        </p:txBody>
      </p:sp>
    </p:spTree>
    <p:extLst>
      <p:ext uri="{BB962C8B-B14F-4D97-AF65-F5344CB8AC3E}">
        <p14:creationId xmlns:p14="http://schemas.microsoft.com/office/powerpoint/2010/main" val="853483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Established in 2005, Liberation is the UK’s only Fairtrade </a:t>
            </a:r>
            <a:br>
              <a:rPr lang="en-GB" sz="1200" dirty="0">
                <a:solidFill>
                  <a:srgbClr val="262626"/>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nut enterprise co-owned by the smallholder farmers it serves. Liberation buys nuts from producer groups all over the world to sell </a:t>
            </a:r>
            <a:br>
              <a:rPr lang="en-GB" sz="12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in stores such as The Co-op, Waitrose and Tesco.</a:t>
            </a:r>
          </a:p>
          <a:p>
            <a:endParaRPr lang="es-CR" dirty="0"/>
          </a:p>
        </p:txBody>
      </p:sp>
      <p:sp>
        <p:nvSpPr>
          <p:cNvPr id="4" name="Slide Number Placeholder 3"/>
          <p:cNvSpPr>
            <a:spLocks noGrp="1"/>
          </p:cNvSpPr>
          <p:nvPr>
            <p:ph type="sldNum" sz="quarter" idx="5"/>
          </p:nvPr>
        </p:nvSpPr>
        <p:spPr/>
        <p:txBody>
          <a:bodyPr/>
          <a:lstStyle/>
          <a:p>
            <a:fld id="{4CD1929E-E0F2-4FFB-B282-20915E439E43}" type="slidenum">
              <a:rPr lang="en-GB" smtClean="0"/>
              <a:t>7</a:t>
            </a:fld>
            <a:endParaRPr lang="en-GB"/>
          </a:p>
        </p:txBody>
      </p:sp>
    </p:spTree>
    <p:extLst>
      <p:ext uri="{BB962C8B-B14F-4D97-AF65-F5344CB8AC3E}">
        <p14:creationId xmlns:p14="http://schemas.microsoft.com/office/powerpoint/2010/main" val="57767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62626"/>
                </a:solidFill>
                <a:latin typeface="Arial" panose="020B0604020202020204" pitchFamily="34" charset="0"/>
                <a:ea typeface="Calibri" panose="020F0502020204030204" pitchFamily="34" charset="0"/>
                <a:cs typeface="Times New Roman" panose="02020603050405020304" pitchFamily="18" charset="0"/>
              </a:rPr>
              <a:t>Bolivian Brazil nut co-operative COINACAPA supplies Brazil nuts to Liberation. </a:t>
            </a:r>
            <a:r>
              <a:rPr lang="en-GB" sz="12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In Bolivia, co-ops like COINACAPA preserve more than 100,000 hectares of Amazon rainforest, with the Brazil nut industry’s existence uniquely dependent on tree conservation.</a:t>
            </a:r>
          </a:p>
        </p:txBody>
      </p:sp>
      <p:sp>
        <p:nvSpPr>
          <p:cNvPr id="4" name="Slide Number Placeholder 3"/>
          <p:cNvSpPr>
            <a:spLocks noGrp="1"/>
          </p:cNvSpPr>
          <p:nvPr>
            <p:ph type="sldNum" sz="quarter" idx="5"/>
          </p:nvPr>
        </p:nvSpPr>
        <p:spPr/>
        <p:txBody>
          <a:bodyPr/>
          <a:lstStyle/>
          <a:p>
            <a:fld id="{4CD1929E-E0F2-4FFB-B282-20915E439E43}" type="slidenum">
              <a:rPr lang="en-GB" smtClean="0"/>
              <a:t>8</a:t>
            </a:fld>
            <a:endParaRPr lang="en-GB"/>
          </a:p>
        </p:txBody>
      </p:sp>
    </p:spTree>
    <p:extLst>
      <p:ext uri="{BB962C8B-B14F-4D97-AF65-F5344CB8AC3E}">
        <p14:creationId xmlns:p14="http://schemas.microsoft.com/office/powerpoint/2010/main" val="1481972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Arial" panose="020B0604020202020204" pitchFamily="34" charset="0"/>
                <a:ea typeface="Calibri" panose="020F0502020204030204" pitchFamily="34" charset="0"/>
              </a:rPr>
              <a:t>Founded in 1994 in Jinotega, Nicaragua, </a:t>
            </a:r>
            <a:r>
              <a:rPr lang="en-GB" sz="1200" dirty="0" err="1">
                <a:effectLst/>
                <a:latin typeface="Arial" panose="020B0604020202020204" pitchFamily="34" charset="0"/>
                <a:ea typeface="Calibri" panose="020F0502020204030204" pitchFamily="34" charset="0"/>
              </a:rPr>
              <a:t>Sacaclí</a:t>
            </a:r>
            <a:r>
              <a:rPr lang="en-GB" sz="1200" dirty="0">
                <a:latin typeface="Arial" panose="020B0604020202020204" pitchFamily="34" charset="0"/>
                <a:ea typeface="Calibri" panose="020F0502020204030204" pitchFamily="34" charset="0"/>
                <a:cs typeface="Times New Roman" panose="02020603050405020304" pitchFamily="18" charset="0"/>
              </a:rPr>
              <a:t> s</a:t>
            </a:r>
            <a:r>
              <a:rPr lang="en-GB" sz="1200" dirty="0">
                <a:effectLst/>
                <a:latin typeface="Arial" panose="020B0604020202020204" pitchFamily="34" charset="0"/>
                <a:ea typeface="Calibri" panose="020F0502020204030204" pitchFamily="34" charset="0"/>
                <a:cs typeface="Times New Roman" panose="02020603050405020304" pitchFamily="18" charset="0"/>
              </a:rPr>
              <a:t>upports 465 members, including 87 coffee producers. </a:t>
            </a:r>
          </a:p>
          <a:p>
            <a:pPr>
              <a:lnSpc>
                <a:spcPct val="107000"/>
              </a:lnSpc>
              <a:spcAft>
                <a:spcPts val="800"/>
              </a:spcAft>
            </a:pPr>
            <a:r>
              <a:rPr lang="en-GB" sz="1200" dirty="0" err="1">
                <a:effectLst/>
                <a:latin typeface="Arial" panose="020B0604020202020204" pitchFamily="34" charset="0"/>
                <a:ea typeface="Calibri" panose="020F0502020204030204" pitchFamily="34" charset="0"/>
              </a:rPr>
              <a:t>Sacaclí</a:t>
            </a:r>
            <a:r>
              <a:rPr lang="en-GB" sz="1200" dirty="0">
                <a:effectLst/>
                <a:latin typeface="Arial" panose="020B0604020202020204" pitchFamily="34" charset="0"/>
                <a:ea typeface="Calibri" panose="020F0502020204030204" pitchFamily="34" charset="0"/>
              </a:rPr>
              <a:t> are </a:t>
            </a:r>
            <a:r>
              <a:rPr lang="en-GB" sz="1200" dirty="0">
                <a:effectLst/>
                <a:latin typeface="Arial" panose="020B0604020202020204" pitchFamily="34" charset="0"/>
                <a:ea typeface="Calibri" panose="020F0502020204030204" pitchFamily="34" charset="0"/>
                <a:cs typeface="Times New Roman" panose="02020603050405020304" pitchFamily="18" charset="0"/>
              </a:rPr>
              <a:t>c</a:t>
            </a:r>
            <a:r>
              <a:rPr lang="en-GB" sz="1200" dirty="0">
                <a:latin typeface="Arial" panose="020B0604020202020204" pitchFamily="34" charset="0"/>
                <a:ea typeface="Calibri" panose="020F0502020204030204" pitchFamily="34" charset="0"/>
                <a:cs typeface="Times New Roman" panose="02020603050405020304" pitchFamily="18" charset="0"/>
              </a:rPr>
              <a:t>ertified Organic, Fairtrade and Regenerative Organic. Its coffee is cultivated under strict environmental conditions to ensure quality and environmental protection. </a:t>
            </a:r>
          </a:p>
        </p:txBody>
      </p:sp>
      <p:sp>
        <p:nvSpPr>
          <p:cNvPr id="4" name="Slide Number Placeholder 3"/>
          <p:cNvSpPr>
            <a:spLocks noGrp="1"/>
          </p:cNvSpPr>
          <p:nvPr>
            <p:ph type="sldNum" sz="quarter" idx="5"/>
          </p:nvPr>
        </p:nvSpPr>
        <p:spPr/>
        <p:txBody>
          <a:bodyPr/>
          <a:lstStyle/>
          <a:p>
            <a:fld id="{4CD1929E-E0F2-4FFB-B282-20915E439E43}" type="slidenum">
              <a:rPr lang="en-GB" smtClean="0"/>
              <a:t>9</a:t>
            </a:fld>
            <a:endParaRPr lang="en-GB"/>
          </a:p>
        </p:txBody>
      </p:sp>
    </p:spTree>
    <p:extLst>
      <p:ext uri="{BB962C8B-B14F-4D97-AF65-F5344CB8AC3E}">
        <p14:creationId xmlns:p14="http://schemas.microsoft.com/office/powerpoint/2010/main" val="307722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18" name="Rectangle 17">
            <a:extLst>
              <a:ext uri="{FF2B5EF4-FFF2-40B4-BE49-F238E27FC236}">
                <a16:creationId xmlns:a16="http://schemas.microsoft.com/office/drawing/2014/main" id="{76079EDC-E5F8-4DD9-9598-EE4975778120}"/>
              </a:ext>
            </a:extLst>
          </p:cNvPr>
          <p:cNvSpPr/>
          <p:nvPr userDrawn="1"/>
        </p:nvSpPr>
        <p:spPr>
          <a:xfrm>
            <a:off x="0" y="5705872"/>
            <a:ext cx="12192000" cy="1152128"/>
          </a:xfrm>
          <a:prstGeom prst="rect">
            <a:avLst/>
          </a:prstGeom>
          <a:solidFill>
            <a:srgbClr val="66833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9766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54076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863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51478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8361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0591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7417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CAD085-E8A6-8845-BD4E-CB4CCA059FC4}" type="datetimeFigureOut">
              <a:rPr lang="en-US" smtClean="0"/>
              <a:t>12/1/2025</a:t>
            </a:fld>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70373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799"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63485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30"/>
            <a:ext cx="10198995" cy="4600933"/>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838205" y="885372"/>
            <a:ext cx="10958847" cy="529200"/>
          </a:xfrm>
        </p:spPr>
        <p:txBody>
          <a:bodyPr>
            <a:noAutofit/>
          </a:bodyPr>
          <a:lstStyle>
            <a:lvl1pPr>
              <a:defRPr sz="3000" b="1" i="0"/>
            </a:lvl1pPr>
          </a:lstStyle>
          <a:p>
            <a:r>
              <a:rPr lang="en-US" dirty="0"/>
              <a:t>SLIDE NAME</a:t>
            </a:r>
          </a:p>
        </p:txBody>
      </p:sp>
      <p:sp>
        <p:nvSpPr>
          <p:cNvPr id="9" name="Text Placeholder 8"/>
          <p:cNvSpPr>
            <a:spLocks noGrp="1"/>
          </p:cNvSpPr>
          <p:nvPr>
            <p:ph type="body" sz="quarter" idx="10" hasCustomPrompt="1"/>
          </p:nvPr>
        </p:nvSpPr>
        <p:spPr>
          <a:xfrm>
            <a:off x="838199" y="316998"/>
            <a:ext cx="8568000" cy="468000"/>
          </a:xfrm>
        </p:spPr>
        <p:txBody>
          <a:bodyPr/>
          <a:lstStyle>
            <a:lvl1pPr marL="0" indent="0">
              <a:buNone/>
              <a:defRPr b="1">
                <a:solidFill>
                  <a:srgbClr val="96AC3C"/>
                </a:solidFill>
              </a:defRPr>
            </a:lvl1pPr>
            <a:lvl2pPr marL="342900" indent="0">
              <a:buNone/>
              <a:defRPr b="1">
                <a:solidFill>
                  <a:srgbClr val="96AC3C"/>
                </a:solidFill>
              </a:defRPr>
            </a:lvl2pPr>
            <a:lvl3pPr marL="685800" indent="0">
              <a:buNone/>
              <a:defRPr b="1">
                <a:solidFill>
                  <a:srgbClr val="96AC3C"/>
                </a:solidFill>
              </a:defRPr>
            </a:lvl3pPr>
            <a:lvl4pPr marL="1028700" indent="0">
              <a:buNone/>
              <a:defRPr b="1">
                <a:solidFill>
                  <a:srgbClr val="96AC3C"/>
                </a:solidFill>
              </a:defRPr>
            </a:lvl4pPr>
            <a:lvl5pPr marL="1371600" indent="0">
              <a:buNone/>
              <a:defRPr b="1">
                <a:solidFill>
                  <a:srgbClr val="96AC3C"/>
                </a:solidFill>
              </a:defRPr>
            </a:lvl5pPr>
          </a:lstStyle>
          <a:p>
            <a:pPr lvl="0"/>
            <a:r>
              <a:rPr lang="en-US" dirty="0"/>
              <a:t>SECTION NAME / </a:t>
            </a:r>
          </a:p>
        </p:txBody>
      </p:sp>
    </p:spTree>
    <p:extLst>
      <p:ext uri="{BB962C8B-B14F-4D97-AF65-F5344CB8AC3E}">
        <p14:creationId xmlns:p14="http://schemas.microsoft.com/office/powerpoint/2010/main" val="130177959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7" name="Rectangle 6">
            <a:extLst>
              <a:ext uri="{FF2B5EF4-FFF2-40B4-BE49-F238E27FC236}">
                <a16:creationId xmlns:a16="http://schemas.microsoft.com/office/drawing/2014/main" id="{8C82842B-0522-4D7F-A390-73546D6C8C65}"/>
              </a:ext>
            </a:extLst>
          </p:cNvPr>
          <p:cNvSpPr/>
          <p:nvPr userDrawn="1"/>
        </p:nvSpPr>
        <p:spPr>
          <a:xfrm>
            <a:off x="0" y="5705872"/>
            <a:ext cx="12192000" cy="1152128"/>
          </a:xfrm>
          <a:prstGeom prst="rect">
            <a:avLst/>
          </a:prstGeom>
          <a:solidFill>
            <a:srgbClr val="66833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E3EF98B3-9ADE-4D7A-9A82-18F69D93821F}"/>
              </a:ext>
            </a:extLst>
          </p:cNvPr>
          <p:cNvSpPr txBox="1"/>
          <p:nvPr userDrawn="1"/>
        </p:nvSpPr>
        <p:spPr>
          <a:xfrm>
            <a:off x="143339" y="6097270"/>
            <a:ext cx="374441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www.shared-interest.com</a:t>
            </a:r>
          </a:p>
        </p:txBody>
      </p:sp>
      <p:pic>
        <p:nvPicPr>
          <p:cNvPr id="9" name="Picture 8">
            <a:extLst>
              <a:ext uri="{FF2B5EF4-FFF2-40B4-BE49-F238E27FC236}">
                <a16:creationId xmlns:a16="http://schemas.microsoft.com/office/drawing/2014/main" id="{45F5F8D0-F3B4-4B58-909F-96D7411F9A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76504" y="5782204"/>
            <a:ext cx="997765" cy="1087070"/>
          </a:xfrm>
          <a:prstGeom prst="rect">
            <a:avLst/>
          </a:prstGeom>
        </p:spPr>
      </p:pic>
    </p:spTree>
    <p:extLst>
      <p:ext uri="{BB962C8B-B14F-4D97-AF65-F5344CB8AC3E}">
        <p14:creationId xmlns:p14="http://schemas.microsoft.com/office/powerpoint/2010/main" val="285658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47842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35488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60285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48562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34491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9612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39302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CAD085-E8A6-8845-BD4E-CB4CCA059FC4}" type="datetimeFigureOut">
              <a:rPr lang="en-US" smtClean="0"/>
              <a:t>12/1/2025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1FF6DA9-008F-8B48-92A6-B652298478BF}" type="slidenum">
              <a:rPr lang="en-US" smtClean="0"/>
              <a:t>‹#›</a:t>
            </a:fld>
            <a:endParaRPr lang="en-US"/>
          </a:p>
        </p:txBody>
      </p:sp>
      <p:grpSp>
        <p:nvGrpSpPr>
          <p:cNvPr id="18" name="Group 17">
            <a:extLst>
              <a:ext uri="{FF2B5EF4-FFF2-40B4-BE49-F238E27FC236}">
                <a16:creationId xmlns:a16="http://schemas.microsoft.com/office/drawing/2014/main" id="{86AC39CB-6D7D-42B5-9C70-CBAB2B6241EE}"/>
              </a:ext>
            </a:extLst>
          </p:cNvPr>
          <p:cNvGrpSpPr/>
          <p:nvPr userDrawn="1"/>
        </p:nvGrpSpPr>
        <p:grpSpPr>
          <a:xfrm>
            <a:off x="-11288" y="-8468"/>
            <a:ext cx="12226407" cy="6874935"/>
            <a:chOff x="-8467" y="-8468"/>
            <a:chExt cx="9169805" cy="6874935"/>
          </a:xfrm>
        </p:grpSpPr>
        <p:sp>
          <p:nvSpPr>
            <p:cNvPr id="19" name="Freeform 6">
              <a:extLst>
                <a:ext uri="{FF2B5EF4-FFF2-40B4-BE49-F238E27FC236}">
                  <a16:creationId xmlns:a16="http://schemas.microsoft.com/office/drawing/2014/main" id="{A52C6589-659F-4B07-AEA6-8B5FC5E72141}"/>
                </a:ext>
              </a:extLst>
            </p:cNvPr>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29">
              <a:extLst>
                <a:ext uri="{FF2B5EF4-FFF2-40B4-BE49-F238E27FC236}">
                  <a16:creationId xmlns:a16="http://schemas.microsoft.com/office/drawing/2014/main" id="{A35DFB2C-2E45-4BA1-BBEB-8523A2DE4995}"/>
                </a:ext>
              </a:extLst>
            </p:cNvPr>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69D37FE-AB90-46FC-87B0-D5CC675E8309}"/>
                </a:ext>
              </a:extLst>
            </p:cNvPr>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2" name="Freeform 9">
              <a:extLst>
                <a:ext uri="{FF2B5EF4-FFF2-40B4-BE49-F238E27FC236}">
                  <a16:creationId xmlns:a16="http://schemas.microsoft.com/office/drawing/2014/main" id="{288AC7A2-6B32-452F-9F66-18502367CAC7}"/>
                </a:ext>
              </a:extLst>
            </p:cNvPr>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10">
              <a:extLst>
                <a:ext uri="{FF2B5EF4-FFF2-40B4-BE49-F238E27FC236}">
                  <a16:creationId xmlns:a16="http://schemas.microsoft.com/office/drawing/2014/main" id="{2345BC13-64A0-4FC4-8EE6-CC5099F13511}"/>
                </a:ext>
              </a:extLst>
            </p:cNvPr>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11">
              <a:extLst>
                <a:ext uri="{FF2B5EF4-FFF2-40B4-BE49-F238E27FC236}">
                  <a16:creationId xmlns:a16="http://schemas.microsoft.com/office/drawing/2014/main" id="{6AEF3897-1078-4074-877C-C19FF5B7A2D1}"/>
                </a:ext>
              </a:extLst>
            </p:cNvPr>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13">
              <a:extLst>
                <a:ext uri="{FF2B5EF4-FFF2-40B4-BE49-F238E27FC236}">
                  <a16:creationId xmlns:a16="http://schemas.microsoft.com/office/drawing/2014/main" id="{65BB36DA-8747-4607-B9AD-D45ECEED4B6B}"/>
                </a:ext>
              </a:extLst>
            </p:cNvPr>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14">
              <a:extLst>
                <a:ext uri="{FF2B5EF4-FFF2-40B4-BE49-F238E27FC236}">
                  <a16:creationId xmlns:a16="http://schemas.microsoft.com/office/drawing/2014/main" id="{A0F5A38E-1C05-4A29-A89F-5FB1AA083204}"/>
                </a:ext>
              </a:extLst>
            </p:cNvPr>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Freeform 15">
              <a:extLst>
                <a:ext uri="{FF2B5EF4-FFF2-40B4-BE49-F238E27FC236}">
                  <a16:creationId xmlns:a16="http://schemas.microsoft.com/office/drawing/2014/main" id="{65493DBE-5515-41EC-B4C0-D169D438E7F3}"/>
                </a:ext>
              </a:extLst>
            </p:cNvPr>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8" name="Rectangle 37">
            <a:extLst>
              <a:ext uri="{FF2B5EF4-FFF2-40B4-BE49-F238E27FC236}">
                <a16:creationId xmlns:a16="http://schemas.microsoft.com/office/drawing/2014/main" id="{C7CB7E66-F207-4613-8460-9868366CF9DE}"/>
              </a:ext>
            </a:extLst>
          </p:cNvPr>
          <p:cNvSpPr/>
          <p:nvPr userDrawn="1"/>
        </p:nvSpPr>
        <p:spPr>
          <a:xfrm>
            <a:off x="0" y="5705872"/>
            <a:ext cx="12192000" cy="1152128"/>
          </a:xfrm>
          <a:prstGeom prst="rect">
            <a:avLst/>
          </a:prstGeom>
          <a:solidFill>
            <a:srgbClr val="66833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6DD01132-EF6D-4CF5-AEF5-2290EAB6EB17}"/>
              </a:ext>
            </a:extLst>
          </p:cNvPr>
          <p:cNvSpPr txBox="1"/>
          <p:nvPr userDrawn="1"/>
        </p:nvSpPr>
        <p:spPr>
          <a:xfrm>
            <a:off x="143339" y="6097270"/>
            <a:ext cx="374441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www.shared-interest.com</a:t>
            </a:r>
          </a:p>
        </p:txBody>
      </p:sp>
      <p:pic>
        <p:nvPicPr>
          <p:cNvPr id="40" name="Picture 39">
            <a:extLst>
              <a:ext uri="{FF2B5EF4-FFF2-40B4-BE49-F238E27FC236}">
                <a16:creationId xmlns:a16="http://schemas.microsoft.com/office/drawing/2014/main" id="{70807A27-56DA-451F-B786-27709B2796FB}"/>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876504" y="5782204"/>
            <a:ext cx="997765" cy="1087070"/>
          </a:xfrm>
          <a:prstGeom prst="rect">
            <a:avLst/>
          </a:prstGeom>
        </p:spPr>
      </p:pic>
      <p:pic>
        <p:nvPicPr>
          <p:cNvPr id="41" name="Picture 40">
            <a:extLst>
              <a:ext uri="{FF2B5EF4-FFF2-40B4-BE49-F238E27FC236}">
                <a16:creationId xmlns:a16="http://schemas.microsoft.com/office/drawing/2014/main" id="{10DD5218-5495-4FBE-821C-8A584D70FF8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741865" y="-16935"/>
            <a:ext cx="3394635" cy="763793"/>
          </a:xfrm>
          <a:prstGeom prst="rect">
            <a:avLst/>
          </a:prstGeom>
        </p:spPr>
      </p:pic>
    </p:spTree>
    <p:extLst>
      <p:ext uri="{BB962C8B-B14F-4D97-AF65-F5344CB8AC3E}">
        <p14:creationId xmlns:p14="http://schemas.microsoft.com/office/powerpoint/2010/main" val="239068666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695"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6.pn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7.xml"/><Relationship Id="rId1" Type="http://schemas.openxmlformats.org/officeDocument/2006/relationships/video" Target="https://www.youtube.com/embed/bvfyotyx74g?feature=oembed"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3.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A940A-9B32-42BC-97D5-ED1D2609650D}"/>
              </a:ext>
            </a:extLst>
          </p:cNvPr>
          <p:cNvPicPr>
            <a:picLocks noChangeAspect="1"/>
          </p:cNvPicPr>
          <p:nvPr/>
        </p:nvPicPr>
        <p:blipFill rotWithShape="1">
          <a:blip r:embed="rId3">
            <a:extLst>
              <a:ext uri="{28A0092B-C50C-407E-A947-70E740481C1C}">
                <a14:useLocalDpi xmlns:a14="http://schemas.microsoft.com/office/drawing/2010/main" val="0"/>
              </a:ext>
            </a:extLst>
          </a:blip>
          <a:srcRect l="12148" t="19204" b="15402"/>
          <a:stretch/>
        </p:blipFill>
        <p:spPr>
          <a:xfrm>
            <a:off x="7838" y="0"/>
            <a:ext cx="12192000" cy="6047714"/>
          </a:xfrm>
          <a:prstGeom prst="rect">
            <a:avLst/>
          </a:prstGeom>
        </p:spPr>
      </p:pic>
      <p:pic>
        <p:nvPicPr>
          <p:cNvPr id="6" name="Picture 5">
            <a:extLst>
              <a:ext uri="{FF2B5EF4-FFF2-40B4-BE49-F238E27FC236}">
                <a16:creationId xmlns:a16="http://schemas.microsoft.com/office/drawing/2014/main" id="{534BB5DC-1B11-4B7D-A63C-E8F20BFC9EA4}"/>
              </a:ext>
            </a:extLst>
          </p:cNvPr>
          <p:cNvPicPr>
            <a:picLocks noChangeAspect="1"/>
          </p:cNvPicPr>
          <p:nvPr/>
        </p:nvPicPr>
        <p:blipFill rotWithShape="1">
          <a:blip r:embed="rId4">
            <a:extLst>
              <a:ext uri="{28A0092B-C50C-407E-A947-70E740481C1C}">
                <a14:useLocalDpi xmlns:a14="http://schemas.microsoft.com/office/drawing/2010/main" val="0"/>
              </a:ext>
            </a:extLst>
          </a:blip>
          <a:srcRect r="2346" b="15097"/>
          <a:stretch/>
        </p:blipFill>
        <p:spPr>
          <a:xfrm>
            <a:off x="16651" y="-191771"/>
            <a:ext cx="12167511" cy="7049771"/>
          </a:xfrm>
          <a:prstGeom prst="rect">
            <a:avLst/>
          </a:prstGeom>
        </p:spPr>
      </p:pic>
      <p:sp>
        <p:nvSpPr>
          <p:cNvPr id="2" name="Title 1"/>
          <p:cNvSpPr>
            <a:spLocks noGrp="1"/>
          </p:cNvSpPr>
          <p:nvPr>
            <p:ph type="title" idx="4294967295"/>
          </p:nvPr>
        </p:nvSpPr>
        <p:spPr>
          <a:xfrm>
            <a:off x="530315" y="268987"/>
            <a:ext cx="8594019" cy="962025"/>
          </a:xfrm>
        </p:spPr>
        <p:txBody>
          <a:bodyPr>
            <a:normAutofit fontScale="90000"/>
          </a:bodyPr>
          <a:lstStyle/>
          <a:p>
            <a:r>
              <a:rPr lang="en-US" sz="8900" b="1" dirty="0">
                <a:solidFill>
                  <a:schemeClr val="bg1"/>
                </a:solidFill>
                <a:latin typeface="Arial" panose="020B0604020202020204" pitchFamily="34" charset="0"/>
                <a:cs typeface="Arial" panose="020B0604020202020204" pitchFamily="34" charset="0"/>
              </a:rPr>
              <a:t>Shared Interest</a:t>
            </a:r>
            <a:endParaRPr lang="en-US" sz="6000" b="1" dirty="0">
              <a:solidFill>
                <a:schemeClr val="bg1"/>
              </a:solidFill>
              <a:latin typeface="Arial" panose="020B0604020202020204" pitchFamily="34" charset="0"/>
              <a:cs typeface="Arial" panose="020B0604020202020204" pitchFamily="34" charset="0"/>
            </a:endParaRPr>
          </a:p>
        </p:txBody>
      </p:sp>
      <p:sp>
        <p:nvSpPr>
          <p:cNvPr id="33" name="Text 4">
            <a:extLst>
              <a:ext uri="{FF2B5EF4-FFF2-40B4-BE49-F238E27FC236}">
                <a16:creationId xmlns:a16="http://schemas.microsoft.com/office/drawing/2014/main" id="{DD8D7AED-ABE7-4E51-91E1-5F483478797C}"/>
              </a:ext>
            </a:extLst>
          </p:cNvPr>
          <p:cNvSpPr/>
          <p:nvPr/>
        </p:nvSpPr>
        <p:spPr>
          <a:xfrm>
            <a:off x="9430475" y="6274496"/>
            <a:ext cx="3011645" cy="277931"/>
          </a:xfrm>
          <a:prstGeom prst="rect">
            <a:avLst/>
          </a:prstGeom>
          <a:noFill/>
          <a:ln/>
        </p:spPr>
        <p:txBody>
          <a:bodyPr wrap="square" lIns="0" tIns="0" rIns="0" bIns="0" rtlCol="0" anchor="t"/>
          <a:lstStyle/>
          <a:p>
            <a:pPr>
              <a:lnSpc>
                <a:spcPts val="1781"/>
              </a:lnSpc>
            </a:pPr>
            <a:r>
              <a:rPr lang="en-US" sz="1600" dirty="0">
                <a:solidFill>
                  <a:schemeClr val="bg1"/>
                </a:solidFill>
                <a:latin typeface="Arial" panose="020B0604020202020204" pitchFamily="34" charset="0"/>
                <a:ea typeface="Tomorrow" pitchFamily="34" charset="-122"/>
                <a:cs typeface="Arial" panose="020B0604020202020204" pitchFamily="34" charset="0"/>
              </a:rPr>
              <a:t>www.shared-interest.com</a:t>
            </a:r>
            <a:endParaRPr lang="en-US" sz="16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300491D-065F-4064-9B2D-474F407C89A0}"/>
              </a:ext>
            </a:extLst>
          </p:cNvPr>
          <p:cNvSpPr txBox="1"/>
          <p:nvPr/>
        </p:nvSpPr>
        <p:spPr>
          <a:xfrm>
            <a:off x="499835" y="6102248"/>
            <a:ext cx="7477729" cy="461665"/>
          </a:xfrm>
          <a:prstGeom prst="rect">
            <a:avLst/>
          </a:prstGeom>
          <a:noFill/>
        </p:spPr>
        <p:txBody>
          <a:bodyPr wrap="square">
            <a:spAutoFit/>
          </a:bodyPr>
          <a:lstStyle/>
          <a:p>
            <a:r>
              <a:rPr lang="en-GB" sz="2400" dirty="0">
                <a:solidFill>
                  <a:schemeClr val="bg1"/>
                </a:solidFill>
                <a:latin typeface="Arial" panose="020B0604020202020204" pitchFamily="34" charset="0"/>
                <a:cs typeface="Arial" panose="020B0604020202020204" pitchFamily="34" charset="0"/>
              </a:rPr>
              <a:t>Invest in a fairer, greener world</a:t>
            </a:r>
            <a:endParaRPr lang="en-GB" sz="2400" dirty="0"/>
          </a:p>
        </p:txBody>
      </p:sp>
    </p:spTree>
    <p:extLst>
      <p:ext uri="{BB962C8B-B14F-4D97-AF65-F5344CB8AC3E}">
        <p14:creationId xmlns:p14="http://schemas.microsoft.com/office/powerpoint/2010/main" val="154870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A0B180-48AE-4CFC-AD79-D233A437E7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48" r="41332" b="10835"/>
          <a:stretch/>
        </p:blipFill>
        <p:spPr>
          <a:xfrm>
            <a:off x="7351330" y="0"/>
            <a:ext cx="4836817" cy="6114905"/>
          </a:xfrm>
          <a:prstGeom prst="rect">
            <a:avLst/>
          </a:prstGeom>
        </p:spPr>
      </p:pic>
      <p:sp>
        <p:nvSpPr>
          <p:cNvPr id="34" name="Rectangle 33">
            <a:extLst>
              <a:ext uri="{FF2B5EF4-FFF2-40B4-BE49-F238E27FC236}">
                <a16:creationId xmlns:a16="http://schemas.microsoft.com/office/drawing/2014/main" id="{33712609-6D35-4306-8328-C1209FBAFCBA}"/>
              </a:ext>
            </a:extLst>
          </p:cNvPr>
          <p:cNvSpPr/>
          <p:nvPr/>
        </p:nvSpPr>
        <p:spPr>
          <a:xfrm>
            <a:off x="0" y="6048774"/>
            <a:ext cx="12192000" cy="806649"/>
          </a:xfrm>
          <a:prstGeom prst="rect">
            <a:avLst/>
          </a:prstGeom>
          <a:solidFill>
            <a:srgbClr val="668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646380A-7E10-4626-BDF5-711BB7061E4E}"/>
              </a:ext>
            </a:extLst>
          </p:cNvPr>
          <p:cNvSpPr/>
          <p:nvPr/>
        </p:nvSpPr>
        <p:spPr>
          <a:xfrm>
            <a:off x="8839200" y="5793248"/>
            <a:ext cx="2721026" cy="9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DB550F9A-A4A7-422C-8327-221F03671B71}"/>
              </a:ext>
            </a:extLst>
          </p:cNvPr>
          <p:cNvPicPr>
            <a:picLocks noChangeAspect="1"/>
          </p:cNvPicPr>
          <p:nvPr/>
        </p:nvPicPr>
        <p:blipFill rotWithShape="1">
          <a:blip r:embed="rId4">
            <a:extLst>
              <a:ext uri="{28A0092B-C50C-407E-A947-70E740481C1C}">
                <a14:useLocalDpi xmlns:a14="http://schemas.microsoft.com/office/drawing/2010/main" val="0"/>
              </a:ext>
            </a:extLst>
          </a:blip>
          <a:srcRect l="23262" r="27888"/>
          <a:stretch/>
        </p:blipFill>
        <p:spPr>
          <a:xfrm>
            <a:off x="9497630" y="5966510"/>
            <a:ext cx="1933523" cy="581600"/>
          </a:xfrm>
          <a:prstGeom prst="rect">
            <a:avLst/>
          </a:prstGeom>
        </p:spPr>
      </p:pic>
      <p:pic>
        <p:nvPicPr>
          <p:cNvPr id="32" name="Picture 31">
            <a:extLst>
              <a:ext uri="{FF2B5EF4-FFF2-40B4-BE49-F238E27FC236}">
                <a16:creationId xmlns:a16="http://schemas.microsoft.com/office/drawing/2014/main" id="{0863494F-A593-4E27-AD5C-2BAC75DA3B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558" y="5752607"/>
            <a:ext cx="955175" cy="955175"/>
          </a:xfrm>
          <a:prstGeom prst="rect">
            <a:avLst/>
          </a:prstGeom>
        </p:spPr>
      </p:pic>
      <p:sp>
        <p:nvSpPr>
          <p:cNvPr id="33" name="Text 4">
            <a:extLst>
              <a:ext uri="{FF2B5EF4-FFF2-40B4-BE49-F238E27FC236}">
                <a16:creationId xmlns:a16="http://schemas.microsoft.com/office/drawing/2014/main" id="{DD8D7AED-ABE7-4E51-91E1-5F483478797C}"/>
              </a:ext>
            </a:extLst>
          </p:cNvPr>
          <p:cNvSpPr/>
          <p:nvPr/>
        </p:nvSpPr>
        <p:spPr>
          <a:xfrm>
            <a:off x="432862" y="6344910"/>
            <a:ext cx="3011645" cy="277931"/>
          </a:xfrm>
          <a:prstGeom prst="rect">
            <a:avLst/>
          </a:prstGeom>
          <a:noFill/>
          <a:ln/>
        </p:spPr>
        <p:txBody>
          <a:bodyPr wrap="square" lIns="0" tIns="0" rIns="0" bIns="0" rtlCol="0" anchor="t"/>
          <a:lstStyle/>
          <a:p>
            <a:pPr>
              <a:lnSpc>
                <a:spcPts val="1781"/>
              </a:lnSpc>
            </a:pPr>
            <a:r>
              <a:rPr lang="en-US" sz="1600" dirty="0">
                <a:solidFill>
                  <a:schemeClr val="bg1"/>
                </a:solidFill>
                <a:latin typeface="Arial" panose="020B0604020202020204" pitchFamily="34" charset="0"/>
                <a:ea typeface="Tomorrow" pitchFamily="34" charset="-122"/>
                <a:cs typeface="Arial" panose="020B0604020202020204" pitchFamily="34" charset="0"/>
              </a:rPr>
              <a:t>www.shared-interest.com</a:t>
            </a:r>
            <a:endParaRPr lang="en-US" sz="1600" dirty="0">
              <a:solidFill>
                <a:schemeClr val="bg1"/>
              </a:solidFill>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1A9CDF59-3CCF-4170-8193-E88E8A6A68B0}"/>
              </a:ext>
            </a:extLst>
          </p:cNvPr>
          <p:cNvSpPr txBox="1">
            <a:spLocks/>
          </p:cNvSpPr>
          <p:nvPr/>
        </p:nvSpPr>
        <p:spPr>
          <a:xfrm>
            <a:off x="354603" y="360059"/>
            <a:ext cx="2224889" cy="8604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sz="4400" b="1" dirty="0" err="1">
                <a:solidFill>
                  <a:schemeClr val="tx1"/>
                </a:solidFill>
                <a:latin typeface="Arial" panose="020B0604020202020204" pitchFamily="34" charset="0"/>
                <a:cs typeface="Arial" panose="020B0604020202020204" pitchFamily="34" charset="0"/>
              </a:rPr>
              <a:t>Sacaclí</a:t>
            </a:r>
            <a:endParaRPr lang="en-GB" sz="4400" dirty="0">
              <a:solidFill>
                <a:srgbClr val="979733"/>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5B3CF30-08FE-4067-821E-B0D7B3A90309}"/>
              </a:ext>
            </a:extLst>
          </p:cNvPr>
          <p:cNvSpPr txBox="1"/>
          <p:nvPr/>
        </p:nvSpPr>
        <p:spPr>
          <a:xfrm>
            <a:off x="393534" y="1355525"/>
            <a:ext cx="6698275" cy="4401205"/>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Speaking about the significance of </a:t>
            </a:r>
            <a:r>
              <a:rPr lang="en-GB" sz="2000" b="1" dirty="0" err="1">
                <a:solidFill>
                  <a:schemeClr val="tx1"/>
                </a:solidFill>
                <a:latin typeface="Arial" panose="020B0604020202020204" pitchFamily="34" charset="0"/>
                <a:cs typeface="Arial" panose="020B0604020202020204" pitchFamily="34" charset="0"/>
              </a:rPr>
              <a:t>Sacaclí’s</a:t>
            </a:r>
            <a:r>
              <a:rPr lang="en-GB" sz="2000" b="1" dirty="0">
                <a:solidFill>
                  <a:schemeClr val="tx1"/>
                </a:solidFill>
                <a:latin typeface="Arial" panose="020B0604020202020204" pitchFamily="34" charset="0"/>
                <a:cs typeface="Arial" panose="020B0604020202020204" pitchFamily="34" charset="0"/>
              </a:rPr>
              <a:t> sustainable production practices, certifications </a:t>
            </a:r>
            <a:br>
              <a:rPr lang="en-GB" sz="2000" b="1" dirty="0">
                <a:solidFill>
                  <a:schemeClr val="tx1"/>
                </a:solidFill>
                <a:latin typeface="Arial" panose="020B0604020202020204" pitchFamily="34" charset="0"/>
                <a:cs typeface="Arial" panose="020B0604020202020204" pitchFamily="34" charset="0"/>
              </a:rPr>
            </a:br>
            <a:r>
              <a:rPr lang="en-GB" sz="2000" b="1" dirty="0">
                <a:solidFill>
                  <a:schemeClr val="tx1"/>
                </a:solidFill>
                <a:latin typeface="Arial" panose="020B0604020202020204" pitchFamily="34" charset="0"/>
                <a:cs typeface="Arial" panose="020B0604020202020204" pitchFamily="34" charset="0"/>
              </a:rPr>
              <a:t>and</a:t>
            </a:r>
            <a:r>
              <a:rPr lang="en-GB" sz="2000" b="1" dirty="0">
                <a:latin typeface="Arial" panose="020B0604020202020204" pitchFamily="34" charset="0"/>
                <a:cs typeface="Arial" panose="020B0604020202020204" pitchFamily="34" charset="0"/>
              </a:rPr>
              <a:t> priorities, General Manager, Alex Cruz, said: </a:t>
            </a:r>
          </a:p>
          <a:p>
            <a:endParaRPr lang="en-GB" sz="2000" dirty="0">
              <a:solidFill>
                <a:srgbClr val="979733"/>
              </a:solidFill>
              <a:latin typeface="Arial" panose="020B0604020202020204" pitchFamily="34" charset="0"/>
              <a:cs typeface="Arial" panose="020B0604020202020204" pitchFamily="34" charset="0"/>
            </a:endParaRPr>
          </a:p>
          <a:p>
            <a:r>
              <a:rPr lang="en-GB" sz="2000" i="0" dirty="0">
                <a:solidFill>
                  <a:srgbClr val="979733"/>
                </a:solidFill>
                <a:effectLst/>
                <a:latin typeface="Arial" panose="020B0604020202020204" pitchFamily="34" charset="0"/>
                <a:cs typeface="Arial" panose="020B0604020202020204" pitchFamily="34" charset="0"/>
              </a:rPr>
              <a:t>“The importance of these coffee certifications lies in ecological and sustainable production, guaranteeing the protection of the ecosystem, such as soil health and regeneration, protection of flora and fauna, and social equity. </a:t>
            </a:r>
            <a:endParaRPr lang="en-GB" sz="2000" dirty="0">
              <a:solidFill>
                <a:srgbClr val="979733"/>
              </a:solidFill>
              <a:latin typeface="Arial" panose="020B0604020202020204" pitchFamily="34" charset="0"/>
              <a:cs typeface="Arial" panose="020B0604020202020204" pitchFamily="34" charset="0"/>
            </a:endParaRPr>
          </a:p>
          <a:p>
            <a:r>
              <a:rPr lang="en-GB" sz="2000" dirty="0">
                <a:solidFill>
                  <a:srgbClr val="979733"/>
                </a:solidFill>
                <a:latin typeface="Arial" panose="020B0604020202020204" pitchFamily="34" charset="0"/>
                <a:cs typeface="Arial" panose="020B0604020202020204" pitchFamily="34" charset="0"/>
              </a:rPr>
              <a:t> </a:t>
            </a:r>
          </a:p>
          <a:p>
            <a:r>
              <a:rPr lang="en-GB" sz="2000" dirty="0">
                <a:solidFill>
                  <a:srgbClr val="979733"/>
                </a:solidFill>
                <a:latin typeface="Arial" panose="020B0604020202020204" pitchFamily="34" charset="0"/>
                <a:cs typeface="Arial" panose="020B0604020202020204" pitchFamily="34" charset="0"/>
              </a:rPr>
              <a:t>“If the soil is destroyed, every producer will be affected in the future, as will their descendants. It impacts coffee production because it becomes necessary for economic and environmental sustainability.”</a:t>
            </a:r>
          </a:p>
        </p:txBody>
      </p:sp>
      <p:sp>
        <p:nvSpPr>
          <p:cNvPr id="10" name="TextBox 9">
            <a:extLst>
              <a:ext uri="{FF2B5EF4-FFF2-40B4-BE49-F238E27FC236}">
                <a16:creationId xmlns:a16="http://schemas.microsoft.com/office/drawing/2014/main" id="{C3B7DA60-FA31-4E6A-A026-609462630E25}"/>
              </a:ext>
            </a:extLst>
          </p:cNvPr>
          <p:cNvSpPr txBox="1"/>
          <p:nvPr/>
        </p:nvSpPr>
        <p:spPr>
          <a:xfrm>
            <a:off x="2978854" y="466064"/>
            <a:ext cx="4375676" cy="584775"/>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How Shared Interest supports businesses </a:t>
            </a:r>
            <a:br>
              <a:rPr lang="en-GB" sz="1600" b="1"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leading </a:t>
            </a:r>
            <a:r>
              <a:rPr lang="en-GB" sz="1600" b="1" dirty="0">
                <a:solidFill>
                  <a:srgbClr val="979733"/>
                </a:solidFill>
                <a:latin typeface="Arial" panose="020B0604020202020204" pitchFamily="34" charset="0"/>
                <a:cs typeface="Arial" panose="020B0604020202020204" pitchFamily="34" charset="0"/>
              </a:rPr>
              <a:t>sustainable production practices</a:t>
            </a:r>
          </a:p>
        </p:txBody>
      </p:sp>
      <p:sp>
        <p:nvSpPr>
          <p:cNvPr id="13" name="Rectangle 12">
            <a:extLst>
              <a:ext uri="{FF2B5EF4-FFF2-40B4-BE49-F238E27FC236}">
                <a16:creationId xmlns:a16="http://schemas.microsoft.com/office/drawing/2014/main" id="{7F630847-2AF3-45D9-BDA5-A4A7C711A566}"/>
              </a:ext>
            </a:extLst>
          </p:cNvPr>
          <p:cNvSpPr/>
          <p:nvPr/>
        </p:nvSpPr>
        <p:spPr>
          <a:xfrm>
            <a:off x="2719332" y="380664"/>
            <a:ext cx="45719" cy="729167"/>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7060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3712609-6D35-4306-8328-C1209FBAFCBA}"/>
              </a:ext>
            </a:extLst>
          </p:cNvPr>
          <p:cNvSpPr/>
          <p:nvPr/>
        </p:nvSpPr>
        <p:spPr>
          <a:xfrm>
            <a:off x="0" y="6048774"/>
            <a:ext cx="12192000" cy="806649"/>
          </a:xfrm>
          <a:prstGeom prst="rect">
            <a:avLst/>
          </a:prstGeom>
          <a:solidFill>
            <a:srgbClr val="668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646380A-7E10-4626-BDF5-711BB7061E4E}"/>
              </a:ext>
            </a:extLst>
          </p:cNvPr>
          <p:cNvSpPr/>
          <p:nvPr/>
        </p:nvSpPr>
        <p:spPr>
          <a:xfrm>
            <a:off x="370115" y="5767447"/>
            <a:ext cx="2721026" cy="9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DB550F9A-A4A7-422C-8327-221F03671B71}"/>
              </a:ext>
            </a:extLst>
          </p:cNvPr>
          <p:cNvPicPr>
            <a:picLocks noChangeAspect="1"/>
          </p:cNvPicPr>
          <p:nvPr/>
        </p:nvPicPr>
        <p:blipFill rotWithShape="1">
          <a:blip r:embed="rId3">
            <a:extLst>
              <a:ext uri="{28A0092B-C50C-407E-A947-70E740481C1C}">
                <a14:useLocalDpi xmlns:a14="http://schemas.microsoft.com/office/drawing/2010/main" val="0"/>
              </a:ext>
            </a:extLst>
          </a:blip>
          <a:srcRect l="23262" r="27888"/>
          <a:stretch/>
        </p:blipFill>
        <p:spPr>
          <a:xfrm>
            <a:off x="1028545" y="5940709"/>
            <a:ext cx="1933523" cy="581600"/>
          </a:xfrm>
          <a:prstGeom prst="rect">
            <a:avLst/>
          </a:prstGeom>
        </p:spPr>
      </p:pic>
      <p:pic>
        <p:nvPicPr>
          <p:cNvPr id="32" name="Picture 31">
            <a:extLst>
              <a:ext uri="{FF2B5EF4-FFF2-40B4-BE49-F238E27FC236}">
                <a16:creationId xmlns:a16="http://schemas.microsoft.com/office/drawing/2014/main" id="{0863494F-A593-4E27-AD5C-2BAC75DA3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473" y="5726806"/>
            <a:ext cx="955175" cy="955175"/>
          </a:xfrm>
          <a:prstGeom prst="rect">
            <a:avLst/>
          </a:prstGeom>
        </p:spPr>
      </p:pic>
      <p:sp>
        <p:nvSpPr>
          <p:cNvPr id="22" name="Rectangle 21">
            <a:extLst>
              <a:ext uri="{FF2B5EF4-FFF2-40B4-BE49-F238E27FC236}">
                <a16:creationId xmlns:a16="http://schemas.microsoft.com/office/drawing/2014/main" id="{EF14ACD0-ED1F-480E-A051-8C8490048EEF}"/>
              </a:ext>
            </a:extLst>
          </p:cNvPr>
          <p:cNvSpPr/>
          <p:nvPr/>
        </p:nvSpPr>
        <p:spPr>
          <a:xfrm>
            <a:off x="5531653" y="5506990"/>
            <a:ext cx="6452001" cy="9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56B0E9D8-052E-413B-81B7-87A41CEF0FD5}"/>
              </a:ext>
            </a:extLst>
          </p:cNvPr>
          <p:cNvSpPr txBox="1">
            <a:spLocks/>
          </p:cNvSpPr>
          <p:nvPr/>
        </p:nvSpPr>
        <p:spPr>
          <a:xfrm>
            <a:off x="505514" y="393292"/>
            <a:ext cx="5993607" cy="8604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a:lnSpc>
                <a:spcPts val="4400"/>
              </a:lnSpc>
              <a:spcAft>
                <a:spcPts val="4800"/>
              </a:spcAft>
            </a:pPr>
            <a:r>
              <a:rPr lang="en-GB" sz="4800" b="1" dirty="0">
                <a:solidFill>
                  <a:schemeClr val="tx1"/>
                </a:solidFill>
                <a:latin typeface="Arial" panose="020B0604020202020204" pitchFamily="34" charset="0"/>
                <a:cs typeface="Arial" panose="020B0604020202020204" pitchFamily="34" charset="0"/>
              </a:rPr>
              <a:t>Faces behind </a:t>
            </a:r>
            <a:br>
              <a:rPr lang="en-GB" sz="4800" b="1" dirty="0">
                <a:solidFill>
                  <a:srgbClr val="979733"/>
                </a:solidFill>
                <a:latin typeface="Arial" panose="020B0604020202020204" pitchFamily="34" charset="0"/>
                <a:cs typeface="Arial" panose="020B0604020202020204" pitchFamily="34" charset="0"/>
              </a:rPr>
            </a:br>
            <a:r>
              <a:rPr lang="en-GB" sz="4800" b="1" dirty="0">
                <a:solidFill>
                  <a:srgbClr val="979733"/>
                </a:solidFill>
                <a:latin typeface="Arial" panose="020B0604020202020204" pitchFamily="34" charset="0"/>
                <a:cs typeface="Arial" panose="020B0604020202020204" pitchFamily="34" charset="0"/>
              </a:rPr>
              <a:t>fair finance</a:t>
            </a:r>
          </a:p>
        </p:txBody>
      </p:sp>
      <p:pic>
        <p:nvPicPr>
          <p:cNvPr id="4" name="Picture 3">
            <a:extLst>
              <a:ext uri="{FF2B5EF4-FFF2-40B4-BE49-F238E27FC236}">
                <a16:creationId xmlns:a16="http://schemas.microsoft.com/office/drawing/2014/main" id="{719C3CBB-AC23-479C-B482-6916BEC09A94}"/>
              </a:ext>
            </a:extLst>
          </p:cNvPr>
          <p:cNvPicPr>
            <a:picLocks noChangeAspect="1"/>
          </p:cNvPicPr>
          <p:nvPr/>
        </p:nvPicPr>
        <p:blipFill>
          <a:blip r:embed="rId5"/>
          <a:stretch>
            <a:fillRect/>
          </a:stretch>
        </p:blipFill>
        <p:spPr>
          <a:xfrm>
            <a:off x="340619" y="2315399"/>
            <a:ext cx="4816911" cy="3447034"/>
          </a:xfrm>
          <a:prstGeom prst="rect">
            <a:avLst/>
          </a:prstGeom>
        </p:spPr>
      </p:pic>
      <p:pic>
        <p:nvPicPr>
          <p:cNvPr id="8" name="Picture 7">
            <a:extLst>
              <a:ext uri="{FF2B5EF4-FFF2-40B4-BE49-F238E27FC236}">
                <a16:creationId xmlns:a16="http://schemas.microsoft.com/office/drawing/2014/main" id="{703A398A-0015-49EA-99A6-4696B9E3A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8167" y="174959"/>
            <a:ext cx="3019654" cy="3019654"/>
          </a:xfrm>
          <a:prstGeom prst="rect">
            <a:avLst/>
          </a:prstGeom>
        </p:spPr>
      </p:pic>
      <p:pic>
        <p:nvPicPr>
          <p:cNvPr id="14" name="Picture 13">
            <a:extLst>
              <a:ext uri="{FF2B5EF4-FFF2-40B4-BE49-F238E27FC236}">
                <a16:creationId xmlns:a16="http://schemas.microsoft.com/office/drawing/2014/main" id="{3AEF3CFA-E149-44C9-AB6B-0D8076BCFF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7489" y="174959"/>
            <a:ext cx="3019654" cy="3019654"/>
          </a:xfrm>
          <a:prstGeom prst="rect">
            <a:avLst/>
          </a:prstGeom>
        </p:spPr>
      </p:pic>
      <p:pic>
        <p:nvPicPr>
          <p:cNvPr id="20" name="Picture 19">
            <a:extLst>
              <a:ext uri="{FF2B5EF4-FFF2-40B4-BE49-F238E27FC236}">
                <a16:creationId xmlns:a16="http://schemas.microsoft.com/office/drawing/2014/main" id="{4A211751-642F-437F-B91C-E4AC5EEDBAE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798167" y="3258404"/>
            <a:ext cx="3019654" cy="3019654"/>
          </a:xfrm>
          <a:prstGeom prst="rect">
            <a:avLst/>
          </a:prstGeom>
        </p:spPr>
      </p:pic>
      <p:sp>
        <p:nvSpPr>
          <p:cNvPr id="16" name="Rectangle 15">
            <a:extLst>
              <a:ext uri="{FF2B5EF4-FFF2-40B4-BE49-F238E27FC236}">
                <a16:creationId xmlns:a16="http://schemas.microsoft.com/office/drawing/2014/main" id="{43B808E7-EABE-47C3-82E4-524AAAFA6C00}"/>
              </a:ext>
            </a:extLst>
          </p:cNvPr>
          <p:cNvSpPr/>
          <p:nvPr/>
        </p:nvSpPr>
        <p:spPr>
          <a:xfrm rot="5400000">
            <a:off x="2657079" y="-461562"/>
            <a:ext cx="407053" cy="4652843"/>
          </a:xfrm>
          <a:prstGeom prst="rect">
            <a:avLst/>
          </a:prstGeom>
          <a:solidFill>
            <a:srgbClr val="668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044EAD91-A79A-4ABF-B853-07A6AC9174B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697489" y="3258404"/>
            <a:ext cx="3019654" cy="3019654"/>
          </a:xfrm>
          <a:prstGeom prst="rect">
            <a:avLst/>
          </a:prstGeom>
        </p:spPr>
      </p:pic>
      <p:sp>
        <p:nvSpPr>
          <p:cNvPr id="13" name="TextBox 12">
            <a:extLst>
              <a:ext uri="{FF2B5EF4-FFF2-40B4-BE49-F238E27FC236}">
                <a16:creationId xmlns:a16="http://schemas.microsoft.com/office/drawing/2014/main" id="{93358A1D-CD7D-4304-8428-62575A740432}"/>
              </a:ext>
            </a:extLst>
          </p:cNvPr>
          <p:cNvSpPr txBox="1"/>
          <p:nvPr/>
        </p:nvSpPr>
        <p:spPr>
          <a:xfrm>
            <a:off x="574924" y="1703453"/>
            <a:ext cx="5605548" cy="307777"/>
          </a:xfrm>
          <a:prstGeom prst="rect">
            <a:avLst/>
          </a:prstGeom>
          <a:noFill/>
        </p:spPr>
        <p:txBody>
          <a:bodyPr wrap="square">
            <a:spAutoFit/>
          </a:bodyPr>
          <a:lstStyle/>
          <a:p>
            <a:r>
              <a:rPr lang="en-GB" sz="1400" dirty="0">
                <a:solidFill>
                  <a:schemeClr val="bg1"/>
                </a:solidFill>
                <a:latin typeface="Arial" panose="020B0604020202020204" pitchFamily="34" charset="0"/>
                <a:cs typeface="Arial" panose="020B0604020202020204" pitchFamily="34" charset="0"/>
              </a:rPr>
              <a:t>Meet the Shared Interest </a:t>
            </a:r>
            <a:r>
              <a:rPr lang="en-GB" sz="1400" b="1" dirty="0">
                <a:solidFill>
                  <a:schemeClr val="bg1"/>
                </a:solidFill>
                <a:latin typeface="Arial" panose="020B0604020202020204" pitchFamily="34" charset="0"/>
                <a:cs typeface="Arial" panose="020B0604020202020204" pitchFamily="34" charset="0"/>
              </a:rPr>
              <a:t>ethical investor </a:t>
            </a:r>
            <a:r>
              <a:rPr lang="en-GB" sz="1400" dirty="0">
                <a:solidFill>
                  <a:schemeClr val="bg1"/>
                </a:solidFill>
                <a:latin typeface="Arial" panose="020B0604020202020204" pitchFamily="34" charset="0"/>
                <a:cs typeface="Arial" panose="020B0604020202020204" pitchFamily="34" charset="0"/>
              </a:rPr>
              <a:t>community</a:t>
            </a:r>
          </a:p>
        </p:txBody>
      </p:sp>
    </p:spTree>
    <p:extLst>
      <p:ext uri="{BB962C8B-B14F-4D97-AF65-F5344CB8AC3E}">
        <p14:creationId xmlns:p14="http://schemas.microsoft.com/office/powerpoint/2010/main" val="1755961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D18645-472B-4569-B106-AB5D8204A4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70" t="5854" b="17066"/>
          <a:stretch/>
        </p:blipFill>
        <p:spPr>
          <a:xfrm flipH="1">
            <a:off x="-2" y="0"/>
            <a:ext cx="12192001" cy="6858000"/>
          </a:xfrm>
          <a:prstGeom prst="rect">
            <a:avLst/>
          </a:prstGeom>
        </p:spPr>
      </p:pic>
      <p:sp>
        <p:nvSpPr>
          <p:cNvPr id="30" name="Rectangle 29">
            <a:extLst>
              <a:ext uri="{FF2B5EF4-FFF2-40B4-BE49-F238E27FC236}">
                <a16:creationId xmlns:a16="http://schemas.microsoft.com/office/drawing/2014/main" id="{7646380A-7E10-4626-BDF5-711BB7061E4E}"/>
              </a:ext>
            </a:extLst>
          </p:cNvPr>
          <p:cNvSpPr/>
          <p:nvPr/>
        </p:nvSpPr>
        <p:spPr>
          <a:xfrm>
            <a:off x="8839200" y="5793248"/>
            <a:ext cx="2721026" cy="9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DB550F9A-A4A7-422C-8327-221F03671B71}"/>
              </a:ext>
            </a:extLst>
          </p:cNvPr>
          <p:cNvPicPr>
            <a:picLocks noChangeAspect="1"/>
          </p:cNvPicPr>
          <p:nvPr/>
        </p:nvPicPr>
        <p:blipFill rotWithShape="1">
          <a:blip r:embed="rId4">
            <a:extLst>
              <a:ext uri="{28A0092B-C50C-407E-A947-70E740481C1C}">
                <a14:useLocalDpi xmlns:a14="http://schemas.microsoft.com/office/drawing/2010/main" val="0"/>
              </a:ext>
            </a:extLst>
          </a:blip>
          <a:srcRect l="23262" r="27888"/>
          <a:stretch/>
        </p:blipFill>
        <p:spPr>
          <a:xfrm>
            <a:off x="9497630" y="5966510"/>
            <a:ext cx="1933523" cy="581600"/>
          </a:xfrm>
          <a:prstGeom prst="rect">
            <a:avLst/>
          </a:prstGeom>
        </p:spPr>
      </p:pic>
      <p:pic>
        <p:nvPicPr>
          <p:cNvPr id="32" name="Picture 31">
            <a:extLst>
              <a:ext uri="{FF2B5EF4-FFF2-40B4-BE49-F238E27FC236}">
                <a16:creationId xmlns:a16="http://schemas.microsoft.com/office/drawing/2014/main" id="{0863494F-A593-4E27-AD5C-2BAC75DA3B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558" y="5752607"/>
            <a:ext cx="955175" cy="955175"/>
          </a:xfrm>
          <a:prstGeom prst="rect">
            <a:avLst/>
          </a:prstGeom>
        </p:spPr>
      </p:pic>
      <p:sp>
        <p:nvSpPr>
          <p:cNvPr id="33" name="Text 4">
            <a:extLst>
              <a:ext uri="{FF2B5EF4-FFF2-40B4-BE49-F238E27FC236}">
                <a16:creationId xmlns:a16="http://schemas.microsoft.com/office/drawing/2014/main" id="{DD8D7AED-ABE7-4E51-91E1-5F483478797C}"/>
              </a:ext>
            </a:extLst>
          </p:cNvPr>
          <p:cNvSpPr/>
          <p:nvPr/>
        </p:nvSpPr>
        <p:spPr>
          <a:xfrm>
            <a:off x="693965" y="6270179"/>
            <a:ext cx="3011645" cy="277931"/>
          </a:xfrm>
          <a:prstGeom prst="rect">
            <a:avLst/>
          </a:prstGeom>
          <a:noFill/>
          <a:ln/>
        </p:spPr>
        <p:txBody>
          <a:bodyPr wrap="square" lIns="0" tIns="0" rIns="0" bIns="0" rtlCol="0" anchor="t"/>
          <a:lstStyle/>
          <a:p>
            <a:pPr>
              <a:lnSpc>
                <a:spcPts val="1781"/>
              </a:lnSpc>
            </a:pPr>
            <a:r>
              <a:rPr lang="en-US" sz="1600" dirty="0">
                <a:solidFill>
                  <a:schemeClr val="bg1"/>
                </a:solidFill>
                <a:latin typeface="Arial" panose="020B0604020202020204" pitchFamily="34" charset="0"/>
                <a:ea typeface="Tomorrow" pitchFamily="34" charset="-122"/>
                <a:cs typeface="Arial" panose="020B0604020202020204" pitchFamily="34" charset="0"/>
              </a:rPr>
              <a:t>www.shared-interest.com</a:t>
            </a:r>
            <a:endParaRPr lang="en-US" sz="1600" dirty="0">
              <a:solidFill>
                <a:schemeClr val="bg1"/>
              </a:solidFill>
              <a:latin typeface="Arial" panose="020B0604020202020204" pitchFamily="34" charset="0"/>
              <a:cs typeface="Arial" panose="020B0604020202020204" pitchFamily="34" charset="0"/>
            </a:endParaRPr>
          </a:p>
        </p:txBody>
      </p:sp>
      <p:sp>
        <p:nvSpPr>
          <p:cNvPr id="13" name="Text Placeholder 6">
            <a:extLst>
              <a:ext uri="{FF2B5EF4-FFF2-40B4-BE49-F238E27FC236}">
                <a16:creationId xmlns:a16="http://schemas.microsoft.com/office/drawing/2014/main" id="{DF9C2296-339E-435D-B310-05732A471843}"/>
              </a:ext>
            </a:extLst>
          </p:cNvPr>
          <p:cNvSpPr txBox="1">
            <a:spLocks/>
          </p:cNvSpPr>
          <p:nvPr/>
        </p:nvSpPr>
        <p:spPr>
          <a:xfrm>
            <a:off x="693965" y="655138"/>
            <a:ext cx="9064768" cy="1212293"/>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a:lnSpc>
                <a:spcPts val="8000"/>
              </a:lnSpc>
            </a:pPr>
            <a:r>
              <a:rPr lang="en-GB" sz="7200" b="1" dirty="0">
                <a:solidFill>
                  <a:schemeClr val="bg1"/>
                </a:solidFill>
                <a:latin typeface="Arial" panose="020B0604020202020204" pitchFamily="34" charset="0"/>
                <a:cs typeface="Arial" panose="020B0604020202020204" pitchFamily="34" charset="0"/>
              </a:rPr>
              <a:t>Thank you</a:t>
            </a:r>
            <a:endParaRPr lang="en-GB" sz="7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65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F53227-43AE-4CD2-8A39-9941C00D9106}"/>
              </a:ext>
            </a:extLst>
          </p:cNvPr>
          <p:cNvPicPr>
            <a:picLocks noChangeAspect="1"/>
          </p:cNvPicPr>
          <p:nvPr/>
        </p:nvPicPr>
        <p:blipFill rotWithShape="1">
          <a:blip r:embed="rId4">
            <a:extLst>
              <a:ext uri="{28A0092B-C50C-407E-A947-70E740481C1C}">
                <a14:useLocalDpi xmlns:a14="http://schemas.microsoft.com/office/drawing/2010/main" val="0"/>
              </a:ext>
            </a:extLst>
          </a:blip>
          <a:srcRect l="12148" t="19204" b="15402"/>
          <a:stretch/>
        </p:blipFill>
        <p:spPr>
          <a:xfrm>
            <a:off x="7838" y="0"/>
            <a:ext cx="12192000" cy="6047714"/>
          </a:xfrm>
          <a:prstGeom prst="rect">
            <a:avLst/>
          </a:prstGeom>
        </p:spPr>
      </p:pic>
      <p:pic>
        <p:nvPicPr>
          <p:cNvPr id="4" name="Picture 3">
            <a:extLst>
              <a:ext uri="{FF2B5EF4-FFF2-40B4-BE49-F238E27FC236}">
                <a16:creationId xmlns:a16="http://schemas.microsoft.com/office/drawing/2014/main" id="{381D4B4F-EEB8-4095-9FCA-3D2B5469718B}"/>
              </a:ext>
            </a:extLst>
          </p:cNvPr>
          <p:cNvPicPr>
            <a:picLocks noChangeAspect="1"/>
          </p:cNvPicPr>
          <p:nvPr/>
        </p:nvPicPr>
        <p:blipFill rotWithShape="1">
          <a:blip r:embed="rId5">
            <a:extLst>
              <a:ext uri="{28A0092B-C50C-407E-A947-70E740481C1C}">
                <a14:useLocalDpi xmlns:a14="http://schemas.microsoft.com/office/drawing/2010/main" val="0"/>
              </a:ext>
            </a:extLst>
          </a:blip>
          <a:srcRect r="1213" b="25544"/>
          <a:stretch/>
        </p:blipFill>
        <p:spPr>
          <a:xfrm>
            <a:off x="20586" y="-1060"/>
            <a:ext cx="12171414" cy="6113388"/>
          </a:xfrm>
          <a:prstGeom prst="rect">
            <a:avLst/>
          </a:prstGeom>
        </p:spPr>
      </p:pic>
      <p:sp>
        <p:nvSpPr>
          <p:cNvPr id="14" name="Rectangle 13">
            <a:extLst>
              <a:ext uri="{FF2B5EF4-FFF2-40B4-BE49-F238E27FC236}">
                <a16:creationId xmlns:a16="http://schemas.microsoft.com/office/drawing/2014/main" id="{D5DA6596-BF84-4E78-BAB9-78C5848CD944}"/>
              </a:ext>
            </a:extLst>
          </p:cNvPr>
          <p:cNvSpPr/>
          <p:nvPr/>
        </p:nvSpPr>
        <p:spPr>
          <a:xfrm>
            <a:off x="6255697" y="662488"/>
            <a:ext cx="5581383" cy="1007544"/>
          </a:xfrm>
          <a:prstGeom prst="rect">
            <a:avLst/>
          </a:prstGeom>
          <a:solidFill>
            <a:srgbClr val="668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6BC5857-8849-4461-9B72-A948C07B4A16}"/>
              </a:ext>
            </a:extLst>
          </p:cNvPr>
          <p:cNvSpPr/>
          <p:nvPr/>
        </p:nvSpPr>
        <p:spPr>
          <a:xfrm>
            <a:off x="322083" y="662488"/>
            <a:ext cx="5581383" cy="1007544"/>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3712609-6D35-4306-8328-C1209FBAFCBA}"/>
              </a:ext>
            </a:extLst>
          </p:cNvPr>
          <p:cNvSpPr/>
          <p:nvPr/>
        </p:nvSpPr>
        <p:spPr>
          <a:xfrm>
            <a:off x="0" y="6048774"/>
            <a:ext cx="12192000" cy="806649"/>
          </a:xfrm>
          <a:prstGeom prst="rect">
            <a:avLst/>
          </a:prstGeom>
          <a:solidFill>
            <a:srgbClr val="668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646380A-7E10-4626-BDF5-711BB7061E4E}"/>
              </a:ext>
            </a:extLst>
          </p:cNvPr>
          <p:cNvSpPr/>
          <p:nvPr/>
        </p:nvSpPr>
        <p:spPr>
          <a:xfrm>
            <a:off x="8839200" y="5793248"/>
            <a:ext cx="2721026" cy="9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DB550F9A-A4A7-422C-8327-221F03671B71}"/>
              </a:ext>
            </a:extLst>
          </p:cNvPr>
          <p:cNvPicPr>
            <a:picLocks noChangeAspect="1"/>
          </p:cNvPicPr>
          <p:nvPr/>
        </p:nvPicPr>
        <p:blipFill rotWithShape="1">
          <a:blip r:embed="rId6">
            <a:extLst>
              <a:ext uri="{28A0092B-C50C-407E-A947-70E740481C1C}">
                <a14:useLocalDpi xmlns:a14="http://schemas.microsoft.com/office/drawing/2010/main" val="0"/>
              </a:ext>
            </a:extLst>
          </a:blip>
          <a:srcRect l="23262" r="27888"/>
          <a:stretch/>
        </p:blipFill>
        <p:spPr>
          <a:xfrm>
            <a:off x="9497630" y="5966510"/>
            <a:ext cx="1933523" cy="581600"/>
          </a:xfrm>
          <a:prstGeom prst="rect">
            <a:avLst/>
          </a:prstGeom>
        </p:spPr>
      </p:pic>
      <p:pic>
        <p:nvPicPr>
          <p:cNvPr id="32" name="Picture 31">
            <a:extLst>
              <a:ext uri="{FF2B5EF4-FFF2-40B4-BE49-F238E27FC236}">
                <a16:creationId xmlns:a16="http://schemas.microsoft.com/office/drawing/2014/main" id="{0863494F-A593-4E27-AD5C-2BAC75DA3B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558" y="5752607"/>
            <a:ext cx="955175" cy="955175"/>
          </a:xfrm>
          <a:prstGeom prst="rect">
            <a:avLst/>
          </a:prstGeom>
        </p:spPr>
      </p:pic>
      <p:sp>
        <p:nvSpPr>
          <p:cNvPr id="33" name="Text 4">
            <a:extLst>
              <a:ext uri="{FF2B5EF4-FFF2-40B4-BE49-F238E27FC236}">
                <a16:creationId xmlns:a16="http://schemas.microsoft.com/office/drawing/2014/main" id="{DD8D7AED-ABE7-4E51-91E1-5F483478797C}"/>
              </a:ext>
            </a:extLst>
          </p:cNvPr>
          <p:cNvSpPr/>
          <p:nvPr/>
        </p:nvSpPr>
        <p:spPr>
          <a:xfrm>
            <a:off x="432862" y="6344910"/>
            <a:ext cx="3011645" cy="277931"/>
          </a:xfrm>
          <a:prstGeom prst="rect">
            <a:avLst/>
          </a:prstGeom>
          <a:noFill/>
          <a:ln/>
        </p:spPr>
        <p:txBody>
          <a:bodyPr wrap="square" lIns="0" tIns="0" rIns="0" bIns="0" rtlCol="0" anchor="t"/>
          <a:lstStyle/>
          <a:p>
            <a:pPr>
              <a:lnSpc>
                <a:spcPts val="1781"/>
              </a:lnSpc>
            </a:pPr>
            <a:r>
              <a:rPr lang="en-US" sz="1600" dirty="0">
                <a:solidFill>
                  <a:schemeClr val="bg1"/>
                </a:solidFill>
                <a:latin typeface="Arial" panose="020B0604020202020204" pitchFamily="34" charset="0"/>
                <a:ea typeface="Tomorrow" pitchFamily="34" charset="-122"/>
                <a:cs typeface="Arial" panose="020B0604020202020204" pitchFamily="34" charset="0"/>
              </a:rPr>
              <a:t>www.shared-interest.com</a:t>
            </a:r>
            <a:endParaRPr lang="en-US" sz="1600" dirty="0">
              <a:solidFill>
                <a:schemeClr val="bg1"/>
              </a:solidFill>
              <a:latin typeface="Arial" panose="020B0604020202020204" pitchFamily="34" charset="0"/>
              <a:cs typeface="Arial" panose="020B0604020202020204" pitchFamily="34" charset="0"/>
            </a:endParaRPr>
          </a:p>
        </p:txBody>
      </p:sp>
      <p:pic>
        <p:nvPicPr>
          <p:cNvPr id="3" name="Online Media 2" title="What We Do: A Guide to How Shared Interest Works">
            <a:hlinkClick r:id="" action="ppaction://media"/>
            <a:extLst>
              <a:ext uri="{FF2B5EF4-FFF2-40B4-BE49-F238E27FC236}">
                <a16:creationId xmlns:a16="http://schemas.microsoft.com/office/drawing/2014/main" id="{381B1D28-B06C-44CF-B8CE-91EDF95B1E24}"/>
              </a:ext>
            </a:extLst>
          </p:cNvPr>
          <p:cNvPicPr>
            <a:picLocks noRot="1" noChangeAspect="1"/>
          </p:cNvPicPr>
          <p:nvPr>
            <a:videoFile r:link="rId1"/>
          </p:nvPr>
        </p:nvPicPr>
        <p:blipFill>
          <a:blip r:embed="rId8"/>
          <a:stretch>
            <a:fillRect/>
          </a:stretch>
        </p:blipFill>
        <p:spPr>
          <a:xfrm>
            <a:off x="322083" y="1802536"/>
            <a:ext cx="5581383" cy="3153481"/>
          </a:xfrm>
          <a:prstGeom prst="rect">
            <a:avLst/>
          </a:prstGeom>
        </p:spPr>
      </p:pic>
      <p:pic>
        <p:nvPicPr>
          <p:cNvPr id="9" name="Picture 8">
            <a:extLst>
              <a:ext uri="{FF2B5EF4-FFF2-40B4-BE49-F238E27FC236}">
                <a16:creationId xmlns:a16="http://schemas.microsoft.com/office/drawing/2014/main" id="{192F8307-E3DB-4D92-A6BF-D1F40CA77A50}"/>
              </a:ext>
            </a:extLst>
          </p:cNvPr>
          <p:cNvPicPr>
            <a:picLocks noChangeAspect="1"/>
          </p:cNvPicPr>
          <p:nvPr/>
        </p:nvPicPr>
        <p:blipFill rotWithShape="1">
          <a:blip r:embed="rId9"/>
          <a:srcRect l="2614" t="4548" r="1445" b="4046"/>
          <a:stretch/>
        </p:blipFill>
        <p:spPr>
          <a:xfrm>
            <a:off x="6255697" y="1802536"/>
            <a:ext cx="5686644" cy="3680462"/>
          </a:xfrm>
          <a:prstGeom prst="rect">
            <a:avLst/>
          </a:prstGeom>
        </p:spPr>
      </p:pic>
      <p:sp>
        <p:nvSpPr>
          <p:cNvPr id="11" name="Text Placeholder 6">
            <a:extLst>
              <a:ext uri="{FF2B5EF4-FFF2-40B4-BE49-F238E27FC236}">
                <a16:creationId xmlns:a16="http://schemas.microsoft.com/office/drawing/2014/main" id="{7B18F5A8-28C3-48F3-87A2-2B6B986D9781}"/>
              </a:ext>
            </a:extLst>
          </p:cNvPr>
          <p:cNvSpPr txBox="1">
            <a:spLocks/>
          </p:cNvSpPr>
          <p:nvPr/>
        </p:nvSpPr>
        <p:spPr>
          <a:xfrm>
            <a:off x="6255697" y="812095"/>
            <a:ext cx="5581383" cy="806649"/>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algn="ctr">
              <a:lnSpc>
                <a:spcPts val="2600"/>
              </a:lnSpc>
            </a:pPr>
            <a:r>
              <a:rPr lang="en-GB" sz="2800" b="1" dirty="0">
                <a:solidFill>
                  <a:schemeClr val="bg1"/>
                </a:solidFill>
                <a:latin typeface="Arial" panose="020B0604020202020204" pitchFamily="34" charset="0"/>
                <a:cs typeface="Arial" panose="020B0604020202020204" pitchFamily="34" charset="0"/>
              </a:rPr>
              <a:t>Shared Interest’s lending </a:t>
            </a:r>
            <a:br>
              <a:rPr lang="en-GB" sz="2800" b="1" dirty="0">
                <a:solidFill>
                  <a:schemeClr val="bg1"/>
                </a:solidFill>
                <a:latin typeface="Arial" panose="020B0604020202020204" pitchFamily="34" charset="0"/>
                <a:cs typeface="Arial" panose="020B0604020202020204" pitchFamily="34" charset="0"/>
              </a:rPr>
            </a:br>
            <a:r>
              <a:rPr lang="en-GB" sz="2800" b="1" dirty="0">
                <a:solidFill>
                  <a:schemeClr val="bg1"/>
                </a:solidFill>
                <a:latin typeface="Arial" panose="020B0604020202020204" pitchFamily="34" charset="0"/>
                <a:cs typeface="Arial" panose="020B0604020202020204" pitchFamily="34" charset="0"/>
              </a:rPr>
              <a:t>to different value chains</a:t>
            </a:r>
          </a:p>
        </p:txBody>
      </p:sp>
      <p:sp>
        <p:nvSpPr>
          <p:cNvPr id="12" name="Text Placeholder 6">
            <a:extLst>
              <a:ext uri="{FF2B5EF4-FFF2-40B4-BE49-F238E27FC236}">
                <a16:creationId xmlns:a16="http://schemas.microsoft.com/office/drawing/2014/main" id="{A0DBFF7E-A1E3-4568-9EF4-04ADCC44BD63}"/>
              </a:ext>
            </a:extLst>
          </p:cNvPr>
          <p:cNvSpPr txBox="1">
            <a:spLocks/>
          </p:cNvSpPr>
          <p:nvPr/>
        </p:nvSpPr>
        <p:spPr>
          <a:xfrm>
            <a:off x="90545" y="997788"/>
            <a:ext cx="6044458" cy="508612"/>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algn="ctr">
              <a:lnSpc>
                <a:spcPts val="3000"/>
              </a:lnSpc>
            </a:pPr>
            <a:r>
              <a:rPr lang="en-GB" sz="4000" b="1" dirty="0">
                <a:solidFill>
                  <a:schemeClr val="bg1"/>
                </a:solidFill>
                <a:latin typeface="Arial" panose="020B0604020202020204" pitchFamily="34" charset="0"/>
                <a:cs typeface="Arial" panose="020B0604020202020204" pitchFamily="34" charset="0"/>
              </a:rPr>
              <a:t>Meet Shared Interest</a:t>
            </a:r>
          </a:p>
        </p:txBody>
      </p:sp>
    </p:spTree>
    <p:extLst>
      <p:ext uri="{BB962C8B-B14F-4D97-AF65-F5344CB8AC3E}">
        <p14:creationId xmlns:p14="http://schemas.microsoft.com/office/powerpoint/2010/main" val="11925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BF406-4702-4179-8B35-EA950AC21A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51" t="4556" r="19053"/>
          <a:stretch/>
        </p:blipFill>
        <p:spPr>
          <a:xfrm>
            <a:off x="7131138" y="1568"/>
            <a:ext cx="5060862" cy="6545533"/>
          </a:xfrm>
          <a:prstGeom prst="rect">
            <a:avLst/>
          </a:prstGeom>
        </p:spPr>
      </p:pic>
      <p:sp>
        <p:nvSpPr>
          <p:cNvPr id="34" name="Rectangle 33">
            <a:extLst>
              <a:ext uri="{FF2B5EF4-FFF2-40B4-BE49-F238E27FC236}">
                <a16:creationId xmlns:a16="http://schemas.microsoft.com/office/drawing/2014/main" id="{33712609-6D35-4306-8328-C1209FBAFCBA}"/>
              </a:ext>
            </a:extLst>
          </p:cNvPr>
          <p:cNvSpPr/>
          <p:nvPr/>
        </p:nvSpPr>
        <p:spPr>
          <a:xfrm>
            <a:off x="0" y="6048774"/>
            <a:ext cx="12192000" cy="806649"/>
          </a:xfrm>
          <a:prstGeom prst="rect">
            <a:avLst/>
          </a:prstGeom>
          <a:solidFill>
            <a:srgbClr val="668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646380A-7E10-4626-BDF5-711BB7061E4E}"/>
              </a:ext>
            </a:extLst>
          </p:cNvPr>
          <p:cNvSpPr/>
          <p:nvPr/>
        </p:nvSpPr>
        <p:spPr>
          <a:xfrm>
            <a:off x="8839200" y="5793248"/>
            <a:ext cx="2721026" cy="9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DB550F9A-A4A7-422C-8327-221F03671B71}"/>
              </a:ext>
            </a:extLst>
          </p:cNvPr>
          <p:cNvPicPr>
            <a:picLocks noChangeAspect="1"/>
          </p:cNvPicPr>
          <p:nvPr/>
        </p:nvPicPr>
        <p:blipFill rotWithShape="1">
          <a:blip r:embed="rId4">
            <a:extLst>
              <a:ext uri="{28A0092B-C50C-407E-A947-70E740481C1C}">
                <a14:useLocalDpi xmlns:a14="http://schemas.microsoft.com/office/drawing/2010/main" val="0"/>
              </a:ext>
            </a:extLst>
          </a:blip>
          <a:srcRect l="23262" r="27888"/>
          <a:stretch/>
        </p:blipFill>
        <p:spPr>
          <a:xfrm>
            <a:off x="9497630" y="5966510"/>
            <a:ext cx="1933523" cy="581600"/>
          </a:xfrm>
          <a:prstGeom prst="rect">
            <a:avLst/>
          </a:prstGeom>
        </p:spPr>
      </p:pic>
      <p:pic>
        <p:nvPicPr>
          <p:cNvPr id="32" name="Picture 31">
            <a:extLst>
              <a:ext uri="{FF2B5EF4-FFF2-40B4-BE49-F238E27FC236}">
                <a16:creationId xmlns:a16="http://schemas.microsoft.com/office/drawing/2014/main" id="{0863494F-A593-4E27-AD5C-2BAC75DA3B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558" y="5752607"/>
            <a:ext cx="955175" cy="955175"/>
          </a:xfrm>
          <a:prstGeom prst="rect">
            <a:avLst/>
          </a:prstGeom>
        </p:spPr>
      </p:pic>
      <p:sp>
        <p:nvSpPr>
          <p:cNvPr id="33" name="Text 4">
            <a:extLst>
              <a:ext uri="{FF2B5EF4-FFF2-40B4-BE49-F238E27FC236}">
                <a16:creationId xmlns:a16="http://schemas.microsoft.com/office/drawing/2014/main" id="{DD8D7AED-ABE7-4E51-91E1-5F483478797C}"/>
              </a:ext>
            </a:extLst>
          </p:cNvPr>
          <p:cNvSpPr/>
          <p:nvPr/>
        </p:nvSpPr>
        <p:spPr>
          <a:xfrm>
            <a:off x="432862" y="6344910"/>
            <a:ext cx="3011645" cy="277931"/>
          </a:xfrm>
          <a:prstGeom prst="rect">
            <a:avLst/>
          </a:prstGeom>
          <a:noFill/>
          <a:ln/>
        </p:spPr>
        <p:txBody>
          <a:bodyPr wrap="square" lIns="0" tIns="0" rIns="0" bIns="0" rtlCol="0" anchor="t"/>
          <a:lstStyle/>
          <a:p>
            <a:pPr>
              <a:lnSpc>
                <a:spcPts val="1781"/>
              </a:lnSpc>
            </a:pPr>
            <a:r>
              <a:rPr lang="en-US" sz="1600" dirty="0">
                <a:solidFill>
                  <a:schemeClr val="bg1"/>
                </a:solidFill>
                <a:latin typeface="Arial" panose="020B0604020202020204" pitchFamily="34" charset="0"/>
                <a:ea typeface="Tomorrow" pitchFamily="34" charset="-122"/>
                <a:cs typeface="Arial" panose="020B0604020202020204" pitchFamily="34" charset="0"/>
              </a:rPr>
              <a:t>www.shared-interest.com</a:t>
            </a:r>
            <a:endParaRPr lang="en-US" sz="16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6C28052-70C9-491E-A780-B6BB2D5B5EB0}"/>
              </a:ext>
            </a:extLst>
          </p:cNvPr>
          <p:cNvSpPr/>
          <p:nvPr/>
        </p:nvSpPr>
        <p:spPr>
          <a:xfrm>
            <a:off x="432862" y="1998997"/>
            <a:ext cx="6420222" cy="2144177"/>
          </a:xfrm>
          <a:prstGeom prst="rect">
            <a:avLst/>
          </a:prstGeom>
        </p:spPr>
        <p:txBody>
          <a:bodyPr wrap="square">
            <a:spAutoFit/>
          </a:bodyPr>
          <a:lstStyle/>
          <a:p>
            <a:pPr marL="342900" lvl="0" indent="-342900">
              <a:lnSpc>
                <a:spcPts val="2000"/>
              </a:lnSpc>
              <a:buFont typeface="Arial" panose="020B0604020202020204" pitchFamily="34" charset="0"/>
              <a:buChar char="•"/>
            </a:pPr>
            <a:r>
              <a:rPr lang="en-GB" sz="2000" dirty="0">
                <a:latin typeface="Arial" panose="020B0604020202020204" pitchFamily="34" charset="0"/>
                <a:cs typeface="Arial" panose="020B0604020202020204" pitchFamily="34" charset="0"/>
              </a:rPr>
              <a:t>Through both lending and project activity, Shared Interest exists to understand the challenges and meet the complex needs of businesses facing impacts of climate change. </a:t>
            </a:r>
          </a:p>
          <a:p>
            <a:pPr lvl="0">
              <a:lnSpc>
                <a:spcPts val="2000"/>
              </a:lnSpc>
            </a:pPr>
            <a:endParaRPr lang="en-GB" sz="2000" dirty="0">
              <a:latin typeface="Arial" panose="020B0604020202020204" pitchFamily="34" charset="0"/>
              <a:cs typeface="Arial" panose="020B0604020202020204" pitchFamily="34" charset="0"/>
            </a:endParaRPr>
          </a:p>
          <a:p>
            <a:pPr marL="342900" lvl="0" indent="-342900">
              <a:lnSpc>
                <a:spcPts val="2000"/>
              </a:lnSpc>
              <a:buFont typeface="Arial" panose="020B0604020202020204" pitchFamily="34" charset="0"/>
              <a:buChar char="•"/>
            </a:pPr>
            <a:r>
              <a:rPr lang="en-GB" sz="2000" dirty="0">
                <a:latin typeface="Arial" panose="020B0604020202020204" pitchFamily="34" charset="0"/>
                <a:cs typeface="Arial" panose="020B0604020202020204" pitchFamily="34" charset="0"/>
              </a:rPr>
              <a:t>Shared Interest supports those embedding sustainable practices into their operations, for example, with Fairtrade and Organic certifications. </a:t>
            </a:r>
            <a:endParaRPr lang="en-GB" sz="900" dirty="0">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1A9CDF59-3CCF-4170-8193-E88E8A6A68B0}"/>
              </a:ext>
            </a:extLst>
          </p:cNvPr>
          <p:cNvSpPr txBox="1">
            <a:spLocks/>
          </p:cNvSpPr>
          <p:nvPr/>
        </p:nvSpPr>
        <p:spPr>
          <a:xfrm>
            <a:off x="367331" y="485874"/>
            <a:ext cx="6154351" cy="8604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a:lnSpc>
                <a:spcPts val="4000"/>
              </a:lnSpc>
            </a:pPr>
            <a:r>
              <a:rPr lang="en-GB" sz="4400" b="1" dirty="0">
                <a:solidFill>
                  <a:srgbClr val="979733"/>
                </a:solidFill>
                <a:latin typeface="Arial" panose="020B0604020202020204" pitchFamily="34" charset="0"/>
                <a:cs typeface="Arial" panose="020B0604020202020204" pitchFamily="34" charset="0"/>
              </a:rPr>
              <a:t>Shared Interest </a:t>
            </a:r>
            <a:br>
              <a:rPr lang="en-GB" sz="4400" b="1" dirty="0">
                <a:solidFill>
                  <a:schemeClr val="tx1"/>
                </a:solidFill>
                <a:latin typeface="Arial" panose="020B0604020202020204" pitchFamily="34" charset="0"/>
                <a:cs typeface="Arial" panose="020B0604020202020204" pitchFamily="34" charset="0"/>
              </a:rPr>
            </a:br>
            <a:r>
              <a:rPr lang="en-GB" sz="4400" b="1" dirty="0">
                <a:solidFill>
                  <a:schemeClr val="tx1"/>
                </a:solidFill>
                <a:latin typeface="Arial" panose="020B0604020202020204" pitchFamily="34" charset="0"/>
                <a:cs typeface="Arial" panose="020B0604020202020204" pitchFamily="34" charset="0"/>
              </a:rPr>
              <a:t>and Climate Change</a:t>
            </a:r>
            <a:endParaRPr lang="en-GB" sz="4400" dirty="0">
              <a:solidFill>
                <a:srgbClr val="979733"/>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89517DC-FFDA-481F-AED3-D5DCFDD4D115}"/>
              </a:ext>
            </a:extLst>
          </p:cNvPr>
          <p:cNvSpPr/>
          <p:nvPr/>
        </p:nvSpPr>
        <p:spPr>
          <a:xfrm rot="5400000" flipH="1">
            <a:off x="3430367" y="-1174557"/>
            <a:ext cx="45719" cy="5872001"/>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3188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909C4A-4194-4369-A093-996469C48FCA}"/>
              </a:ext>
            </a:extLst>
          </p:cNvPr>
          <p:cNvPicPr>
            <a:picLocks noChangeAspect="1"/>
          </p:cNvPicPr>
          <p:nvPr/>
        </p:nvPicPr>
        <p:blipFill rotWithShape="1">
          <a:blip r:embed="rId3">
            <a:extLst>
              <a:ext uri="{28A0092B-C50C-407E-A947-70E740481C1C}">
                <a14:useLocalDpi xmlns:a14="http://schemas.microsoft.com/office/drawing/2010/main" val="0"/>
              </a:ext>
            </a:extLst>
          </a:blip>
          <a:srcRect l="43645" t="21109" r="9456" b="1"/>
          <a:stretch/>
        </p:blipFill>
        <p:spPr>
          <a:xfrm>
            <a:off x="6788443" y="-1"/>
            <a:ext cx="5403558" cy="6057227"/>
          </a:xfrm>
          <a:prstGeom prst="rect">
            <a:avLst/>
          </a:prstGeom>
        </p:spPr>
      </p:pic>
      <p:sp>
        <p:nvSpPr>
          <p:cNvPr id="2" name="Rectangle 1">
            <a:extLst>
              <a:ext uri="{FF2B5EF4-FFF2-40B4-BE49-F238E27FC236}">
                <a16:creationId xmlns:a16="http://schemas.microsoft.com/office/drawing/2014/main" id="{4EC9BA72-13BF-43EF-A0F3-C55B74CFC8A2}"/>
              </a:ext>
            </a:extLst>
          </p:cNvPr>
          <p:cNvSpPr/>
          <p:nvPr/>
        </p:nvSpPr>
        <p:spPr>
          <a:xfrm>
            <a:off x="426245" y="344520"/>
            <a:ext cx="3504151" cy="729167"/>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E440AEB-FB84-4BBC-AF9A-6134E8698FF7}"/>
              </a:ext>
            </a:extLst>
          </p:cNvPr>
          <p:cNvSpPr/>
          <p:nvPr/>
        </p:nvSpPr>
        <p:spPr>
          <a:xfrm>
            <a:off x="4221753" y="339772"/>
            <a:ext cx="3504151" cy="72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3712609-6D35-4306-8328-C1209FBAFCBA}"/>
              </a:ext>
            </a:extLst>
          </p:cNvPr>
          <p:cNvSpPr/>
          <p:nvPr/>
        </p:nvSpPr>
        <p:spPr>
          <a:xfrm>
            <a:off x="0" y="6048774"/>
            <a:ext cx="12192000" cy="806649"/>
          </a:xfrm>
          <a:prstGeom prst="rect">
            <a:avLst/>
          </a:prstGeom>
          <a:solidFill>
            <a:srgbClr val="668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646380A-7E10-4626-BDF5-711BB7061E4E}"/>
              </a:ext>
            </a:extLst>
          </p:cNvPr>
          <p:cNvSpPr/>
          <p:nvPr/>
        </p:nvSpPr>
        <p:spPr>
          <a:xfrm>
            <a:off x="8839200" y="5793248"/>
            <a:ext cx="2721026" cy="9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DB550F9A-A4A7-422C-8327-221F03671B71}"/>
              </a:ext>
            </a:extLst>
          </p:cNvPr>
          <p:cNvPicPr>
            <a:picLocks noChangeAspect="1"/>
          </p:cNvPicPr>
          <p:nvPr/>
        </p:nvPicPr>
        <p:blipFill rotWithShape="1">
          <a:blip r:embed="rId4">
            <a:extLst>
              <a:ext uri="{28A0092B-C50C-407E-A947-70E740481C1C}">
                <a14:useLocalDpi xmlns:a14="http://schemas.microsoft.com/office/drawing/2010/main" val="0"/>
              </a:ext>
            </a:extLst>
          </a:blip>
          <a:srcRect l="23262" r="27888"/>
          <a:stretch/>
        </p:blipFill>
        <p:spPr>
          <a:xfrm>
            <a:off x="9497630" y="5966510"/>
            <a:ext cx="1933523" cy="581600"/>
          </a:xfrm>
          <a:prstGeom prst="rect">
            <a:avLst/>
          </a:prstGeom>
        </p:spPr>
      </p:pic>
      <p:pic>
        <p:nvPicPr>
          <p:cNvPr id="32" name="Picture 31">
            <a:extLst>
              <a:ext uri="{FF2B5EF4-FFF2-40B4-BE49-F238E27FC236}">
                <a16:creationId xmlns:a16="http://schemas.microsoft.com/office/drawing/2014/main" id="{0863494F-A593-4E27-AD5C-2BAC75DA3B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558" y="5752607"/>
            <a:ext cx="955175" cy="955175"/>
          </a:xfrm>
          <a:prstGeom prst="rect">
            <a:avLst/>
          </a:prstGeom>
        </p:spPr>
      </p:pic>
      <p:sp>
        <p:nvSpPr>
          <p:cNvPr id="33" name="Text 4">
            <a:extLst>
              <a:ext uri="{FF2B5EF4-FFF2-40B4-BE49-F238E27FC236}">
                <a16:creationId xmlns:a16="http://schemas.microsoft.com/office/drawing/2014/main" id="{DD8D7AED-ABE7-4E51-91E1-5F483478797C}"/>
              </a:ext>
            </a:extLst>
          </p:cNvPr>
          <p:cNvSpPr/>
          <p:nvPr/>
        </p:nvSpPr>
        <p:spPr>
          <a:xfrm>
            <a:off x="432862" y="6344910"/>
            <a:ext cx="3011645" cy="277931"/>
          </a:xfrm>
          <a:prstGeom prst="rect">
            <a:avLst/>
          </a:prstGeom>
          <a:noFill/>
          <a:ln/>
        </p:spPr>
        <p:txBody>
          <a:bodyPr wrap="square" lIns="0" tIns="0" rIns="0" bIns="0" rtlCol="0" anchor="t"/>
          <a:lstStyle/>
          <a:p>
            <a:pPr>
              <a:lnSpc>
                <a:spcPts val="1781"/>
              </a:lnSpc>
            </a:pPr>
            <a:r>
              <a:rPr lang="en-US" sz="1600" dirty="0">
                <a:solidFill>
                  <a:schemeClr val="bg1"/>
                </a:solidFill>
                <a:latin typeface="Arial" panose="020B0604020202020204" pitchFamily="34" charset="0"/>
                <a:ea typeface="Tomorrow" pitchFamily="34" charset="-122"/>
                <a:cs typeface="Arial" panose="020B0604020202020204" pitchFamily="34" charset="0"/>
              </a:rPr>
              <a:t>www.shared-interest.com</a:t>
            </a:r>
            <a:endParaRPr lang="en-US" sz="1600" dirty="0">
              <a:solidFill>
                <a:schemeClr val="bg1"/>
              </a:solidFill>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1A9CDF59-3CCF-4170-8193-E88E8A6A68B0}"/>
              </a:ext>
            </a:extLst>
          </p:cNvPr>
          <p:cNvSpPr txBox="1">
            <a:spLocks/>
          </p:cNvSpPr>
          <p:nvPr/>
        </p:nvSpPr>
        <p:spPr>
          <a:xfrm>
            <a:off x="502241" y="399596"/>
            <a:ext cx="3371822" cy="6330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sz="3200" b="1" dirty="0">
                <a:solidFill>
                  <a:schemeClr val="bg1"/>
                </a:solidFill>
                <a:latin typeface="Arial" panose="020B0604020202020204" pitchFamily="34" charset="0"/>
                <a:cs typeface="Arial" panose="020B0604020202020204" pitchFamily="34" charset="0"/>
              </a:rPr>
              <a:t>Central America</a:t>
            </a:r>
            <a:endParaRPr lang="en-GB" sz="32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5B3CF30-08FE-4067-821E-B0D7B3A90309}"/>
              </a:ext>
            </a:extLst>
          </p:cNvPr>
          <p:cNvSpPr txBox="1"/>
          <p:nvPr/>
        </p:nvSpPr>
        <p:spPr>
          <a:xfrm>
            <a:off x="352292" y="1210382"/>
            <a:ext cx="6314726" cy="1961755"/>
          </a:xfrm>
          <a:prstGeom prst="rect">
            <a:avLst/>
          </a:prstGeom>
          <a:noFill/>
        </p:spPr>
        <p:txBody>
          <a:bodyPr wrap="square">
            <a:spAutoFit/>
          </a:bodyPr>
          <a:lstStyle/>
          <a:p>
            <a:pPr>
              <a:lnSpc>
                <a:spcPct val="107000"/>
              </a:lnSpc>
              <a:spcAft>
                <a:spcPts val="800"/>
              </a:spcAft>
            </a:pPr>
            <a:r>
              <a:rPr lang="en-GB" sz="1600" b="1" dirty="0">
                <a:solidFill>
                  <a:srgbClr val="668335"/>
                </a:solidFill>
                <a:latin typeface="Arial" panose="020B0604020202020204" pitchFamily="34" charset="0"/>
                <a:ea typeface="Calibri" panose="020F0502020204030204" pitchFamily="34" charset="0"/>
              </a:rPr>
              <a:t>Coffee</a:t>
            </a:r>
            <a:endParaRPr lang="en-GB" sz="1600" b="1" dirty="0">
              <a:solidFill>
                <a:srgbClr val="668335"/>
              </a:solidFill>
              <a:effectLst/>
              <a:latin typeface="Arial" panose="020B0604020202020204" pitchFamily="34" charset="0"/>
              <a:ea typeface="Calibri" panose="020F0502020204030204" pitchFamily="34" charset="0"/>
            </a:endParaRPr>
          </a:p>
          <a:p>
            <a:pPr>
              <a:lnSpc>
                <a:spcPct val="107000"/>
              </a:lnSpc>
              <a:spcAft>
                <a:spcPts val="800"/>
              </a:spcAft>
            </a:pPr>
            <a:r>
              <a:rPr lang="en-GB" sz="1600" dirty="0">
                <a:effectLst/>
                <a:latin typeface="Arial" panose="020B0604020202020204" pitchFamily="34" charset="0"/>
                <a:ea typeface="Calibri" panose="020F0502020204030204" pitchFamily="34" charset="0"/>
              </a:rPr>
              <a:t>Erratic rains have affected fruit formation in coffee producing areas </a:t>
            </a:r>
            <a:br>
              <a:rPr lang="en-GB" sz="1600" dirty="0">
                <a:effectLst/>
                <a:latin typeface="Arial" panose="020B0604020202020204" pitchFamily="34" charset="0"/>
                <a:ea typeface="Calibri" panose="020F0502020204030204" pitchFamily="34" charset="0"/>
              </a:rPr>
            </a:br>
            <a:r>
              <a:rPr lang="en-GB" sz="1600" dirty="0">
                <a:effectLst/>
                <a:latin typeface="Arial" panose="020B0604020202020204" pitchFamily="34" charset="0"/>
                <a:ea typeface="Calibri" panose="020F0502020204030204" pitchFamily="34" charset="0"/>
              </a:rPr>
              <a:t>of Honduras, with pests and fungi observed in Costa Rica. </a:t>
            </a:r>
          </a:p>
          <a:p>
            <a:pPr>
              <a:lnSpc>
                <a:spcPct val="107000"/>
              </a:lnSpc>
              <a:spcAft>
                <a:spcPts val="800"/>
              </a:spcAft>
            </a:pPr>
            <a:r>
              <a:rPr lang="en-GB" sz="1600" b="1" dirty="0">
                <a:solidFill>
                  <a:srgbClr val="668335"/>
                </a:solidFill>
                <a:latin typeface="Arial" panose="020B0604020202020204" pitchFamily="34" charset="0"/>
                <a:ea typeface="Calibri" panose="020F0502020204030204" pitchFamily="34" charset="0"/>
              </a:rPr>
              <a:t>Honey</a:t>
            </a:r>
            <a:endParaRPr lang="en-GB" sz="1600" b="1" dirty="0">
              <a:solidFill>
                <a:srgbClr val="668335"/>
              </a:solidFill>
              <a:effectLst/>
              <a:latin typeface="Arial" panose="020B0604020202020204" pitchFamily="34" charset="0"/>
              <a:ea typeface="Calibri" panose="020F0502020204030204" pitchFamily="34" charset="0"/>
            </a:endParaRPr>
          </a:p>
          <a:p>
            <a:pPr>
              <a:lnSpc>
                <a:spcPct val="107000"/>
              </a:lnSpc>
              <a:spcAft>
                <a:spcPts val="800"/>
              </a:spcAft>
            </a:pPr>
            <a:r>
              <a:rPr lang="en-GB" sz="1600" dirty="0">
                <a:effectLst/>
                <a:latin typeface="Arial" panose="020B0604020202020204" pitchFamily="34" charset="0"/>
                <a:ea typeface="Calibri" panose="020F0502020204030204" pitchFamily="34" charset="0"/>
              </a:rPr>
              <a:t>In Mexico’s honey regions, production has reduced due to early rains affecting flowering, in turn reduces the bees’ access to nectar.</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F8D254F-43FC-45D9-A533-438C7CF542C3}"/>
              </a:ext>
            </a:extLst>
          </p:cNvPr>
          <p:cNvSpPr txBox="1"/>
          <p:nvPr/>
        </p:nvSpPr>
        <p:spPr>
          <a:xfrm>
            <a:off x="4100328" y="411967"/>
            <a:ext cx="4375676" cy="584775"/>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How </a:t>
            </a:r>
            <a:r>
              <a:rPr lang="en-GB" sz="1600" b="1" dirty="0">
                <a:solidFill>
                  <a:srgbClr val="979733"/>
                </a:solidFill>
                <a:latin typeface="Arial" panose="020B0604020202020204" pitchFamily="34" charset="0"/>
                <a:cs typeface="Arial" panose="020B0604020202020204" pitchFamily="34" charset="0"/>
              </a:rPr>
              <a:t>climate change </a:t>
            </a:r>
            <a:r>
              <a:rPr lang="en-GB" sz="1600" b="1" dirty="0">
                <a:latin typeface="Arial" panose="020B0604020202020204" pitchFamily="34" charset="0"/>
                <a:cs typeface="Arial" panose="020B0604020202020204" pitchFamily="34" charset="0"/>
              </a:rPr>
              <a:t>is affecting </a:t>
            </a:r>
            <a:br>
              <a:rPr lang="en-GB" sz="1600" b="1"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producers in Latin America</a:t>
            </a:r>
          </a:p>
        </p:txBody>
      </p:sp>
      <p:sp>
        <p:nvSpPr>
          <p:cNvPr id="11" name="Rectangle 10">
            <a:extLst>
              <a:ext uri="{FF2B5EF4-FFF2-40B4-BE49-F238E27FC236}">
                <a16:creationId xmlns:a16="http://schemas.microsoft.com/office/drawing/2014/main" id="{8FB38C0B-E963-4AA1-9DB2-070B34587214}"/>
              </a:ext>
            </a:extLst>
          </p:cNvPr>
          <p:cNvSpPr/>
          <p:nvPr/>
        </p:nvSpPr>
        <p:spPr>
          <a:xfrm>
            <a:off x="7683899" y="339770"/>
            <a:ext cx="45719" cy="729167"/>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C5334BD-A3A1-46AB-912A-728CFC3FBF86}"/>
              </a:ext>
            </a:extLst>
          </p:cNvPr>
          <p:cNvSpPr/>
          <p:nvPr/>
        </p:nvSpPr>
        <p:spPr>
          <a:xfrm>
            <a:off x="432862" y="3431155"/>
            <a:ext cx="3504151" cy="729167"/>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6">
            <a:extLst>
              <a:ext uri="{FF2B5EF4-FFF2-40B4-BE49-F238E27FC236}">
                <a16:creationId xmlns:a16="http://schemas.microsoft.com/office/drawing/2014/main" id="{9A7CA5FE-EE30-4242-8215-2B8314F51115}"/>
              </a:ext>
            </a:extLst>
          </p:cNvPr>
          <p:cNvSpPr txBox="1">
            <a:spLocks/>
          </p:cNvSpPr>
          <p:nvPr/>
        </p:nvSpPr>
        <p:spPr>
          <a:xfrm>
            <a:off x="508858" y="3486231"/>
            <a:ext cx="3371822" cy="6330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sz="3200" b="1" dirty="0">
                <a:solidFill>
                  <a:schemeClr val="bg1"/>
                </a:solidFill>
                <a:latin typeface="Arial" panose="020B0604020202020204" pitchFamily="34" charset="0"/>
                <a:cs typeface="Arial" panose="020B0604020202020204" pitchFamily="34" charset="0"/>
              </a:rPr>
              <a:t>South America</a:t>
            </a:r>
            <a:endParaRPr lang="en-GB" sz="32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D32FFED-683B-4F52-B703-1885F2BDCD29}"/>
              </a:ext>
            </a:extLst>
          </p:cNvPr>
          <p:cNvSpPr txBox="1"/>
          <p:nvPr/>
        </p:nvSpPr>
        <p:spPr>
          <a:xfrm>
            <a:off x="352293" y="4292397"/>
            <a:ext cx="6013784" cy="1493101"/>
          </a:xfrm>
          <a:prstGeom prst="rect">
            <a:avLst/>
          </a:prstGeom>
          <a:noFill/>
        </p:spPr>
        <p:txBody>
          <a:bodyPr wrap="square">
            <a:spAutoFit/>
          </a:bodyPr>
          <a:lstStyle/>
          <a:p>
            <a:pPr>
              <a:lnSpc>
                <a:spcPct val="107000"/>
              </a:lnSpc>
              <a:spcAft>
                <a:spcPts val="800"/>
              </a:spcAft>
            </a:pPr>
            <a:r>
              <a:rPr lang="en-GB" sz="1600" b="1" dirty="0">
                <a:solidFill>
                  <a:srgbClr val="668335"/>
                </a:solidFill>
                <a:effectLst/>
                <a:latin typeface="Arial" panose="020B0604020202020204" pitchFamily="34" charset="0"/>
                <a:ea typeface="Calibri" panose="020F0502020204030204" pitchFamily="34" charset="0"/>
              </a:rPr>
              <a:t>Coffee and Sugar</a:t>
            </a:r>
          </a:p>
          <a:p>
            <a:pPr>
              <a:lnSpc>
                <a:spcPct val="107000"/>
              </a:lnSpc>
              <a:spcAft>
                <a:spcPts val="800"/>
              </a:spcAft>
            </a:pPr>
            <a:r>
              <a:rPr lang="en-GB" sz="1600" dirty="0">
                <a:effectLst/>
                <a:latin typeface="Arial" panose="020B0604020202020204" pitchFamily="34" charset="0"/>
                <a:ea typeface="Calibri" panose="020F0502020204030204" pitchFamily="34" charset="0"/>
              </a:rPr>
              <a:t>Reduced temperatures and heavy rainfall are leading to difficulties with drying harvested coffee, leading to challenges fulfilling contracts. Similar impacts are reported in the production of panela (cane sugar</a:t>
            </a:r>
            <a:r>
              <a:rPr lang="en-GB" sz="1600" dirty="0">
                <a:latin typeface="Arial" panose="020B0604020202020204" pitchFamily="34" charset="0"/>
                <a:ea typeface="Calibri" panose="020F0502020204030204" pitchFamily="34" charset="0"/>
              </a:rPr>
              <a:t>).</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0518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9C7844-3B8D-4A0F-A987-F81F119EAB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07" t="13866" r="25924" b="5416"/>
          <a:stretch/>
        </p:blipFill>
        <p:spPr>
          <a:xfrm>
            <a:off x="6591674" y="-1"/>
            <a:ext cx="5600326" cy="6090826"/>
          </a:xfrm>
          <a:prstGeom prst="rect">
            <a:avLst/>
          </a:prstGeom>
        </p:spPr>
      </p:pic>
      <p:sp>
        <p:nvSpPr>
          <p:cNvPr id="2" name="Rectangle 1">
            <a:extLst>
              <a:ext uri="{FF2B5EF4-FFF2-40B4-BE49-F238E27FC236}">
                <a16:creationId xmlns:a16="http://schemas.microsoft.com/office/drawing/2014/main" id="{4EC9BA72-13BF-43EF-A0F3-C55B74CFC8A2}"/>
              </a:ext>
            </a:extLst>
          </p:cNvPr>
          <p:cNvSpPr/>
          <p:nvPr/>
        </p:nvSpPr>
        <p:spPr>
          <a:xfrm>
            <a:off x="426245" y="344520"/>
            <a:ext cx="3504151" cy="729167"/>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E440AEB-FB84-4BBC-AF9A-6134E8698FF7}"/>
              </a:ext>
            </a:extLst>
          </p:cNvPr>
          <p:cNvSpPr/>
          <p:nvPr/>
        </p:nvSpPr>
        <p:spPr>
          <a:xfrm>
            <a:off x="4221753" y="339772"/>
            <a:ext cx="3504151" cy="72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3712609-6D35-4306-8328-C1209FBAFCBA}"/>
              </a:ext>
            </a:extLst>
          </p:cNvPr>
          <p:cNvSpPr/>
          <p:nvPr/>
        </p:nvSpPr>
        <p:spPr>
          <a:xfrm>
            <a:off x="0" y="6048774"/>
            <a:ext cx="12192000" cy="806649"/>
          </a:xfrm>
          <a:prstGeom prst="rect">
            <a:avLst/>
          </a:prstGeom>
          <a:solidFill>
            <a:srgbClr val="668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646380A-7E10-4626-BDF5-711BB7061E4E}"/>
              </a:ext>
            </a:extLst>
          </p:cNvPr>
          <p:cNvSpPr/>
          <p:nvPr/>
        </p:nvSpPr>
        <p:spPr>
          <a:xfrm>
            <a:off x="8839200" y="5793248"/>
            <a:ext cx="2721026" cy="9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DB550F9A-A4A7-422C-8327-221F03671B71}"/>
              </a:ext>
            </a:extLst>
          </p:cNvPr>
          <p:cNvPicPr>
            <a:picLocks noChangeAspect="1"/>
          </p:cNvPicPr>
          <p:nvPr/>
        </p:nvPicPr>
        <p:blipFill rotWithShape="1">
          <a:blip r:embed="rId4">
            <a:extLst>
              <a:ext uri="{28A0092B-C50C-407E-A947-70E740481C1C}">
                <a14:useLocalDpi xmlns:a14="http://schemas.microsoft.com/office/drawing/2010/main" val="0"/>
              </a:ext>
            </a:extLst>
          </a:blip>
          <a:srcRect l="23262" r="27888"/>
          <a:stretch/>
        </p:blipFill>
        <p:spPr>
          <a:xfrm>
            <a:off x="9497630" y="5966510"/>
            <a:ext cx="1933523" cy="581600"/>
          </a:xfrm>
          <a:prstGeom prst="rect">
            <a:avLst/>
          </a:prstGeom>
        </p:spPr>
      </p:pic>
      <p:pic>
        <p:nvPicPr>
          <p:cNvPr id="32" name="Picture 31">
            <a:extLst>
              <a:ext uri="{FF2B5EF4-FFF2-40B4-BE49-F238E27FC236}">
                <a16:creationId xmlns:a16="http://schemas.microsoft.com/office/drawing/2014/main" id="{0863494F-A593-4E27-AD5C-2BAC75DA3B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558" y="5752607"/>
            <a:ext cx="955175" cy="955175"/>
          </a:xfrm>
          <a:prstGeom prst="rect">
            <a:avLst/>
          </a:prstGeom>
        </p:spPr>
      </p:pic>
      <p:sp>
        <p:nvSpPr>
          <p:cNvPr id="33" name="Text 4">
            <a:extLst>
              <a:ext uri="{FF2B5EF4-FFF2-40B4-BE49-F238E27FC236}">
                <a16:creationId xmlns:a16="http://schemas.microsoft.com/office/drawing/2014/main" id="{DD8D7AED-ABE7-4E51-91E1-5F483478797C}"/>
              </a:ext>
            </a:extLst>
          </p:cNvPr>
          <p:cNvSpPr/>
          <p:nvPr/>
        </p:nvSpPr>
        <p:spPr>
          <a:xfrm>
            <a:off x="432862" y="6344910"/>
            <a:ext cx="3011645" cy="277931"/>
          </a:xfrm>
          <a:prstGeom prst="rect">
            <a:avLst/>
          </a:prstGeom>
          <a:noFill/>
          <a:ln/>
        </p:spPr>
        <p:txBody>
          <a:bodyPr wrap="square" lIns="0" tIns="0" rIns="0" bIns="0" rtlCol="0" anchor="t"/>
          <a:lstStyle/>
          <a:p>
            <a:pPr>
              <a:lnSpc>
                <a:spcPts val="1781"/>
              </a:lnSpc>
            </a:pPr>
            <a:r>
              <a:rPr lang="en-US" sz="1600" dirty="0">
                <a:solidFill>
                  <a:schemeClr val="bg1"/>
                </a:solidFill>
                <a:latin typeface="Arial" panose="020B0604020202020204" pitchFamily="34" charset="0"/>
                <a:ea typeface="Tomorrow" pitchFamily="34" charset="-122"/>
                <a:cs typeface="Arial" panose="020B0604020202020204" pitchFamily="34" charset="0"/>
              </a:rPr>
              <a:t>www.shared-interest.com</a:t>
            </a:r>
            <a:endParaRPr lang="en-US" sz="1600" dirty="0">
              <a:solidFill>
                <a:schemeClr val="bg1"/>
              </a:solidFill>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1A9CDF59-3CCF-4170-8193-E88E8A6A68B0}"/>
              </a:ext>
            </a:extLst>
          </p:cNvPr>
          <p:cNvSpPr txBox="1">
            <a:spLocks/>
          </p:cNvSpPr>
          <p:nvPr/>
        </p:nvSpPr>
        <p:spPr>
          <a:xfrm>
            <a:off x="502241" y="399596"/>
            <a:ext cx="3371822" cy="6330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sz="3200" b="1" dirty="0">
                <a:solidFill>
                  <a:schemeClr val="bg1"/>
                </a:solidFill>
                <a:latin typeface="Arial" panose="020B0604020202020204" pitchFamily="34" charset="0"/>
                <a:cs typeface="Arial" panose="020B0604020202020204" pitchFamily="34" charset="0"/>
              </a:rPr>
              <a:t>East Africa</a:t>
            </a:r>
            <a:endParaRPr lang="en-GB" sz="32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5B3CF30-08FE-4067-821E-B0D7B3A90309}"/>
              </a:ext>
            </a:extLst>
          </p:cNvPr>
          <p:cNvSpPr txBox="1"/>
          <p:nvPr/>
        </p:nvSpPr>
        <p:spPr>
          <a:xfrm>
            <a:off x="352292" y="1233531"/>
            <a:ext cx="6117956" cy="1493101"/>
          </a:xfrm>
          <a:prstGeom prst="rect">
            <a:avLst/>
          </a:prstGeom>
          <a:noFill/>
        </p:spPr>
        <p:txBody>
          <a:bodyPr wrap="square">
            <a:spAutoFit/>
          </a:bodyPr>
          <a:lstStyle/>
          <a:p>
            <a:pPr>
              <a:lnSpc>
                <a:spcPct val="107000"/>
              </a:lnSpc>
              <a:spcAft>
                <a:spcPts val="800"/>
              </a:spcAft>
            </a:pPr>
            <a:r>
              <a:rPr lang="en-GB" sz="1600" b="1" dirty="0">
                <a:solidFill>
                  <a:srgbClr val="668335"/>
                </a:solidFill>
                <a:effectLst/>
                <a:latin typeface="Arial" panose="020B0604020202020204" pitchFamily="34" charset="0"/>
                <a:ea typeface="Calibri" panose="020F0502020204030204" pitchFamily="34" charset="0"/>
              </a:rPr>
              <a:t>Coffee</a:t>
            </a:r>
          </a:p>
          <a:p>
            <a:pPr>
              <a:lnSpc>
                <a:spcPct val="107000"/>
              </a:lnSpc>
              <a:spcAft>
                <a:spcPts val="800"/>
              </a:spcAft>
            </a:pPr>
            <a:r>
              <a:rPr lang="en-GB" sz="1600" dirty="0">
                <a:effectLst/>
                <a:latin typeface="Arial" panose="020B0604020202020204" pitchFamily="34" charset="0"/>
                <a:ea typeface="Calibri" panose="020F0502020204030204" pitchFamily="34" charset="0"/>
              </a:rPr>
              <a:t>In East Africa, coffee production is being affected by changes in rainfall. A loss of coffee crops has been reporte</a:t>
            </a:r>
            <a:r>
              <a:rPr lang="en-GB" sz="1600" dirty="0">
                <a:latin typeface="Arial" panose="020B0604020202020204" pitchFamily="34" charset="0"/>
                <a:ea typeface="Calibri" panose="020F0502020204030204" pitchFamily="34" charset="0"/>
              </a:rPr>
              <a:t>d </a:t>
            </a:r>
            <a:r>
              <a:rPr lang="en-GB" sz="1600" dirty="0">
                <a:effectLst/>
                <a:latin typeface="Arial" panose="020B0604020202020204" pitchFamily="34" charset="0"/>
                <a:ea typeface="Calibri" panose="020F0502020204030204" pitchFamily="34" charset="0"/>
              </a:rPr>
              <a:t>due to flooding in Uganda and landslides and droughts in Rwanda, leading to reduced coffee production and an increase in pests and disease.</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F8D254F-43FC-45D9-A533-438C7CF542C3}"/>
              </a:ext>
            </a:extLst>
          </p:cNvPr>
          <p:cNvSpPr txBox="1"/>
          <p:nvPr/>
        </p:nvSpPr>
        <p:spPr>
          <a:xfrm>
            <a:off x="4100328" y="411967"/>
            <a:ext cx="4375676" cy="584775"/>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How </a:t>
            </a:r>
            <a:r>
              <a:rPr lang="en-GB" sz="1600" b="1" dirty="0">
                <a:solidFill>
                  <a:srgbClr val="979733"/>
                </a:solidFill>
                <a:latin typeface="Arial" panose="020B0604020202020204" pitchFamily="34" charset="0"/>
                <a:cs typeface="Arial" panose="020B0604020202020204" pitchFamily="34" charset="0"/>
              </a:rPr>
              <a:t>climate change </a:t>
            </a:r>
            <a:r>
              <a:rPr lang="en-GB" sz="1600" b="1" dirty="0">
                <a:latin typeface="Arial" panose="020B0604020202020204" pitchFamily="34" charset="0"/>
                <a:cs typeface="Arial" panose="020B0604020202020204" pitchFamily="34" charset="0"/>
              </a:rPr>
              <a:t>is affecting </a:t>
            </a:r>
            <a:br>
              <a:rPr lang="en-GB" sz="1600" b="1"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producers in Sub-Saharan Africa</a:t>
            </a:r>
          </a:p>
        </p:txBody>
      </p:sp>
      <p:sp>
        <p:nvSpPr>
          <p:cNvPr id="11" name="Rectangle 10">
            <a:extLst>
              <a:ext uri="{FF2B5EF4-FFF2-40B4-BE49-F238E27FC236}">
                <a16:creationId xmlns:a16="http://schemas.microsoft.com/office/drawing/2014/main" id="{8FB38C0B-E963-4AA1-9DB2-070B34587214}"/>
              </a:ext>
            </a:extLst>
          </p:cNvPr>
          <p:cNvSpPr/>
          <p:nvPr/>
        </p:nvSpPr>
        <p:spPr>
          <a:xfrm>
            <a:off x="7683899" y="339770"/>
            <a:ext cx="45719" cy="729167"/>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C5334BD-A3A1-46AB-912A-728CFC3FBF86}"/>
              </a:ext>
            </a:extLst>
          </p:cNvPr>
          <p:cNvSpPr/>
          <p:nvPr/>
        </p:nvSpPr>
        <p:spPr>
          <a:xfrm>
            <a:off x="426245" y="2970575"/>
            <a:ext cx="3504151" cy="729167"/>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6">
            <a:extLst>
              <a:ext uri="{FF2B5EF4-FFF2-40B4-BE49-F238E27FC236}">
                <a16:creationId xmlns:a16="http://schemas.microsoft.com/office/drawing/2014/main" id="{9A7CA5FE-EE30-4242-8215-2B8314F51115}"/>
              </a:ext>
            </a:extLst>
          </p:cNvPr>
          <p:cNvSpPr txBox="1">
            <a:spLocks/>
          </p:cNvSpPr>
          <p:nvPr/>
        </p:nvSpPr>
        <p:spPr>
          <a:xfrm>
            <a:off x="523819" y="3025651"/>
            <a:ext cx="3371822" cy="6330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sz="3200" b="1" dirty="0">
                <a:solidFill>
                  <a:schemeClr val="bg1"/>
                </a:solidFill>
                <a:latin typeface="Arial" panose="020B0604020202020204" pitchFamily="34" charset="0"/>
                <a:cs typeface="Arial" panose="020B0604020202020204" pitchFamily="34" charset="0"/>
              </a:rPr>
              <a:t>West Africa</a:t>
            </a:r>
            <a:endParaRPr lang="en-GB" sz="32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1B49900-6BD7-4A9C-B34B-18117D615B5C}"/>
              </a:ext>
            </a:extLst>
          </p:cNvPr>
          <p:cNvSpPr txBox="1"/>
          <p:nvPr/>
        </p:nvSpPr>
        <p:spPr>
          <a:xfrm>
            <a:off x="366353" y="3853016"/>
            <a:ext cx="5860826" cy="1859163"/>
          </a:xfrm>
          <a:prstGeom prst="rect">
            <a:avLst/>
          </a:prstGeom>
          <a:noFill/>
        </p:spPr>
        <p:txBody>
          <a:bodyPr wrap="square">
            <a:spAutoFit/>
          </a:bodyPr>
          <a:lstStyle/>
          <a:p>
            <a:pPr>
              <a:lnSpc>
                <a:spcPct val="107000"/>
              </a:lnSpc>
              <a:spcAft>
                <a:spcPts val="800"/>
              </a:spcAft>
            </a:pPr>
            <a:r>
              <a:rPr lang="en-GB" sz="1600" b="1" dirty="0">
                <a:solidFill>
                  <a:srgbClr val="668335"/>
                </a:solidFill>
                <a:effectLst/>
                <a:latin typeface="Arial" panose="020B0604020202020204" pitchFamily="34" charset="0"/>
                <a:ea typeface="Calibri" panose="020F0502020204030204" pitchFamily="34" charset="0"/>
              </a:rPr>
              <a:t>Cocoa</a:t>
            </a:r>
          </a:p>
          <a:p>
            <a:pPr>
              <a:lnSpc>
                <a:spcPct val="107000"/>
              </a:lnSpc>
              <a:spcAft>
                <a:spcPts val="800"/>
              </a:spcAft>
            </a:pPr>
            <a:r>
              <a:rPr lang="en-GB" sz="1600" dirty="0">
                <a:effectLst/>
                <a:latin typeface="Arial" panose="020B0604020202020204" pitchFamily="34" charset="0"/>
                <a:ea typeface="Calibri" panose="020F0502020204030204" pitchFamily="34" charset="0"/>
              </a:rPr>
              <a:t>In West Africa, erratic rainfall patterns, including unseasonal heavy rains, and prolonged droughts are disrupting the growth cycle of cocoa trees, leading to reduced yields. </a:t>
            </a:r>
          </a:p>
          <a:p>
            <a:pPr>
              <a:lnSpc>
                <a:spcPct val="107000"/>
              </a:lnSpc>
              <a:spcAft>
                <a:spcPts val="800"/>
              </a:spcAft>
            </a:pPr>
            <a:r>
              <a:rPr lang="en-GB" sz="1600" dirty="0">
                <a:effectLst/>
                <a:latin typeface="Arial" panose="020B0604020202020204" pitchFamily="34" charset="0"/>
                <a:ea typeface="Calibri" panose="020F0502020204030204" pitchFamily="34" charset="0"/>
              </a:rPr>
              <a:t>In addition, customers in the region have reported increases in pests and disease affecting their cocoa crops.</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1263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621D8-AA4B-49A1-AFED-1AC3846232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3" r="34940"/>
          <a:stretch/>
        </p:blipFill>
        <p:spPr>
          <a:xfrm>
            <a:off x="7002684" y="-1"/>
            <a:ext cx="5189316" cy="6050615"/>
          </a:xfrm>
          <a:prstGeom prst="rect">
            <a:avLst/>
          </a:prstGeom>
        </p:spPr>
      </p:pic>
      <p:sp>
        <p:nvSpPr>
          <p:cNvPr id="34" name="Rectangle 33">
            <a:extLst>
              <a:ext uri="{FF2B5EF4-FFF2-40B4-BE49-F238E27FC236}">
                <a16:creationId xmlns:a16="http://schemas.microsoft.com/office/drawing/2014/main" id="{33712609-6D35-4306-8328-C1209FBAFCBA}"/>
              </a:ext>
            </a:extLst>
          </p:cNvPr>
          <p:cNvSpPr/>
          <p:nvPr/>
        </p:nvSpPr>
        <p:spPr>
          <a:xfrm>
            <a:off x="0" y="6048774"/>
            <a:ext cx="12192000" cy="806649"/>
          </a:xfrm>
          <a:prstGeom prst="rect">
            <a:avLst/>
          </a:prstGeom>
          <a:solidFill>
            <a:srgbClr val="668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646380A-7E10-4626-BDF5-711BB7061E4E}"/>
              </a:ext>
            </a:extLst>
          </p:cNvPr>
          <p:cNvSpPr/>
          <p:nvPr/>
        </p:nvSpPr>
        <p:spPr>
          <a:xfrm>
            <a:off x="8839200" y="5793248"/>
            <a:ext cx="2721026" cy="9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DB550F9A-A4A7-422C-8327-221F03671B71}"/>
              </a:ext>
            </a:extLst>
          </p:cNvPr>
          <p:cNvPicPr>
            <a:picLocks noChangeAspect="1"/>
          </p:cNvPicPr>
          <p:nvPr/>
        </p:nvPicPr>
        <p:blipFill rotWithShape="1">
          <a:blip r:embed="rId4">
            <a:extLst>
              <a:ext uri="{28A0092B-C50C-407E-A947-70E740481C1C}">
                <a14:useLocalDpi xmlns:a14="http://schemas.microsoft.com/office/drawing/2010/main" val="0"/>
              </a:ext>
            </a:extLst>
          </a:blip>
          <a:srcRect l="23262" r="27888"/>
          <a:stretch/>
        </p:blipFill>
        <p:spPr>
          <a:xfrm>
            <a:off x="9497630" y="5966510"/>
            <a:ext cx="1933523" cy="581600"/>
          </a:xfrm>
          <a:prstGeom prst="rect">
            <a:avLst/>
          </a:prstGeom>
        </p:spPr>
      </p:pic>
      <p:pic>
        <p:nvPicPr>
          <p:cNvPr id="32" name="Picture 31">
            <a:extLst>
              <a:ext uri="{FF2B5EF4-FFF2-40B4-BE49-F238E27FC236}">
                <a16:creationId xmlns:a16="http://schemas.microsoft.com/office/drawing/2014/main" id="{0863494F-A593-4E27-AD5C-2BAC75DA3B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558" y="5752607"/>
            <a:ext cx="955175" cy="955175"/>
          </a:xfrm>
          <a:prstGeom prst="rect">
            <a:avLst/>
          </a:prstGeom>
        </p:spPr>
      </p:pic>
      <p:sp>
        <p:nvSpPr>
          <p:cNvPr id="33" name="Text 4">
            <a:extLst>
              <a:ext uri="{FF2B5EF4-FFF2-40B4-BE49-F238E27FC236}">
                <a16:creationId xmlns:a16="http://schemas.microsoft.com/office/drawing/2014/main" id="{DD8D7AED-ABE7-4E51-91E1-5F483478797C}"/>
              </a:ext>
            </a:extLst>
          </p:cNvPr>
          <p:cNvSpPr/>
          <p:nvPr/>
        </p:nvSpPr>
        <p:spPr>
          <a:xfrm>
            <a:off x="432862" y="6344910"/>
            <a:ext cx="3011645" cy="277931"/>
          </a:xfrm>
          <a:prstGeom prst="rect">
            <a:avLst/>
          </a:prstGeom>
          <a:noFill/>
          <a:ln/>
        </p:spPr>
        <p:txBody>
          <a:bodyPr wrap="square" lIns="0" tIns="0" rIns="0" bIns="0" rtlCol="0" anchor="t"/>
          <a:lstStyle/>
          <a:p>
            <a:pPr>
              <a:lnSpc>
                <a:spcPts val="1781"/>
              </a:lnSpc>
            </a:pPr>
            <a:r>
              <a:rPr lang="en-US" sz="1600" dirty="0">
                <a:solidFill>
                  <a:schemeClr val="bg1"/>
                </a:solidFill>
                <a:latin typeface="Arial" panose="020B0604020202020204" pitchFamily="34" charset="0"/>
                <a:ea typeface="Tomorrow" pitchFamily="34" charset="-122"/>
                <a:cs typeface="Arial" panose="020B0604020202020204" pitchFamily="34" charset="0"/>
              </a:rPr>
              <a:t>www.shared-interest.com</a:t>
            </a:r>
            <a:endParaRPr lang="en-US" sz="1600" dirty="0">
              <a:solidFill>
                <a:schemeClr val="bg1"/>
              </a:solidFill>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1A9CDF59-3CCF-4170-8193-E88E8A6A68B0}"/>
              </a:ext>
            </a:extLst>
          </p:cNvPr>
          <p:cNvSpPr txBox="1">
            <a:spLocks/>
          </p:cNvSpPr>
          <p:nvPr/>
        </p:nvSpPr>
        <p:spPr>
          <a:xfrm>
            <a:off x="354604" y="212574"/>
            <a:ext cx="10901680" cy="8604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sz="4400" b="1" dirty="0">
                <a:solidFill>
                  <a:schemeClr val="tx1"/>
                </a:solidFill>
                <a:latin typeface="Arial" panose="020B0604020202020204" pitchFamily="34" charset="0"/>
                <a:cs typeface="Arial" panose="020B0604020202020204" pitchFamily="34" charset="0"/>
              </a:rPr>
              <a:t>The bottom line?</a:t>
            </a:r>
            <a:endParaRPr lang="en-GB" sz="4400"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5B3CF30-08FE-4067-821E-B0D7B3A90309}"/>
              </a:ext>
            </a:extLst>
          </p:cNvPr>
          <p:cNvSpPr txBox="1"/>
          <p:nvPr/>
        </p:nvSpPr>
        <p:spPr>
          <a:xfrm>
            <a:off x="423029" y="1332220"/>
            <a:ext cx="6579036" cy="4333943"/>
          </a:xfrm>
          <a:prstGeom prst="rect">
            <a:avLst/>
          </a:prstGeom>
          <a:noFill/>
        </p:spPr>
        <p:txBody>
          <a:bodyPr wrap="square">
            <a:spAutoFit/>
          </a:bodyPr>
          <a:lstStyle/>
          <a:p>
            <a:pPr>
              <a:lnSpc>
                <a:spcPct val="107000"/>
              </a:lnSpc>
              <a:spcAft>
                <a:spcPts val="800"/>
              </a:spcAft>
            </a:pPr>
            <a:r>
              <a:rPr lang="en-GB" dirty="0">
                <a:effectLst/>
                <a:latin typeface="Arial" panose="020B0604020202020204" pitchFamily="34" charset="0"/>
                <a:ea typeface="Calibri" panose="020F0502020204030204" pitchFamily="34" charset="0"/>
              </a:rPr>
              <a:t>The livelihoods of smallholder farmers, and their wider communities, depend upon sustainable ecosystems. </a:t>
            </a:r>
          </a:p>
          <a:p>
            <a:pPr>
              <a:lnSpc>
                <a:spcPct val="107000"/>
              </a:lnSpc>
              <a:spcAft>
                <a:spcPts val="800"/>
              </a:spcAft>
            </a:pPr>
            <a:r>
              <a:rPr lang="en-GB" b="1" dirty="0">
                <a:solidFill>
                  <a:srgbClr val="668335"/>
                </a:solidFill>
                <a:latin typeface="Arial" panose="020B0604020202020204" pitchFamily="34" charset="0"/>
                <a:ea typeface="Calibri" panose="020F0502020204030204" pitchFamily="34" charset="0"/>
              </a:rPr>
              <a:t>What is Shared Interest’s role?</a:t>
            </a:r>
            <a:endParaRPr lang="en-GB" b="1" dirty="0">
              <a:solidFill>
                <a:srgbClr val="668335"/>
              </a:solidFill>
              <a:effectLst/>
              <a:latin typeface="Arial" panose="020B0604020202020204" pitchFamily="34" charset="0"/>
              <a:ea typeface="Calibri" panose="020F0502020204030204" pitchFamily="34" charset="0"/>
            </a:endParaRPr>
          </a:p>
          <a:p>
            <a:pPr>
              <a:lnSpc>
                <a:spcPct val="107000"/>
              </a:lnSpc>
              <a:spcAft>
                <a:spcPts val="800"/>
              </a:spcAft>
            </a:pPr>
            <a:r>
              <a:rPr lang="en-GB" dirty="0">
                <a:effectLst/>
                <a:latin typeface="Arial" panose="020B0604020202020204" pitchFamily="34" charset="0"/>
                <a:ea typeface="Calibri" panose="020F0502020204030204" pitchFamily="34" charset="0"/>
              </a:rPr>
              <a:t>Shared Interest supports the protection of these precious ecosystems and the resilience of farmer enterprises to the </a:t>
            </a:r>
            <a:r>
              <a:rPr lang="en-GB" dirty="0">
                <a:latin typeface="Arial" panose="020B0604020202020204" pitchFamily="34" charset="0"/>
                <a:ea typeface="Calibri" panose="020F0502020204030204" pitchFamily="34" charset="0"/>
              </a:rPr>
              <a:t>escalating impacts of </a:t>
            </a:r>
            <a:r>
              <a:rPr lang="en-GB" dirty="0">
                <a:effectLst/>
                <a:latin typeface="Arial" panose="020B0604020202020204" pitchFamily="34" charset="0"/>
                <a:ea typeface="Calibri" panose="020F0502020204030204" pitchFamily="34" charset="0"/>
              </a:rPr>
              <a:t>climate change through fair financing </a:t>
            </a:r>
            <a:br>
              <a:rPr lang="en-GB" dirty="0">
                <a:latin typeface="Arial" panose="020B0604020202020204" pitchFamily="34" charset="0"/>
                <a:ea typeface="Calibri" panose="020F0502020204030204" pitchFamily="34" charset="0"/>
              </a:rPr>
            </a:br>
            <a:r>
              <a:rPr lang="en-GB" dirty="0">
                <a:effectLst/>
                <a:latin typeface="Arial" panose="020B0604020202020204" pitchFamily="34" charset="0"/>
                <a:ea typeface="Calibri" panose="020F0502020204030204" pitchFamily="34" charset="0"/>
              </a:rPr>
              <a:t>and technical support. </a:t>
            </a:r>
          </a:p>
          <a:p>
            <a:pPr>
              <a:lnSpc>
                <a:spcPct val="107000"/>
              </a:lnSpc>
              <a:spcAft>
                <a:spcPts val="800"/>
              </a:spcAft>
            </a:pPr>
            <a:r>
              <a:rPr lang="en-GB" b="1" dirty="0">
                <a:solidFill>
                  <a:srgbClr val="668335"/>
                </a:solidFill>
                <a:latin typeface="Arial" panose="020B0604020202020204" pitchFamily="34" charset="0"/>
                <a:ea typeface="Calibri" panose="020F0502020204030204" pitchFamily="34" charset="0"/>
              </a:rPr>
              <a:t>Why is fair finance important?</a:t>
            </a:r>
            <a:endParaRPr lang="en-GB" b="1" dirty="0">
              <a:solidFill>
                <a:srgbClr val="668335"/>
              </a:solidFill>
              <a:effectLst/>
              <a:latin typeface="Arial" panose="020B0604020202020204" pitchFamily="34" charset="0"/>
              <a:ea typeface="Calibri" panose="020F0502020204030204" pitchFamily="34" charset="0"/>
            </a:endParaRPr>
          </a:p>
          <a:p>
            <a:pPr>
              <a:lnSpc>
                <a:spcPct val="107000"/>
              </a:lnSpc>
              <a:spcAft>
                <a:spcPts val="800"/>
              </a:spcAft>
            </a:pPr>
            <a:r>
              <a:rPr lang="en-GB" dirty="0">
                <a:latin typeface="Arial" panose="020B0604020202020204" pitchFamily="34" charset="0"/>
                <a:ea typeface="Calibri" panose="020F0502020204030204" pitchFamily="34" charset="0"/>
                <a:cs typeface="Times New Roman" panose="02020603050405020304" pitchFamily="18" charset="0"/>
              </a:rPr>
              <a:t>With one-third of the world’s food supply produced by smallholders, and rural communities suffering the impacts of climate change disproportionately, helping agri-businesses access finance to survive, strengthen and grow is </a:t>
            </a:r>
            <a:br>
              <a:rPr lang="en-GB" dirty="0">
                <a:latin typeface="Arial" panose="020B0604020202020204" pitchFamily="34" charset="0"/>
                <a:ea typeface="Calibri" panose="020F0502020204030204" pitchFamily="34" charset="0"/>
                <a:cs typeface="Times New Roman" panose="02020603050405020304" pitchFamily="18" charset="0"/>
              </a:rPr>
            </a:br>
            <a:r>
              <a:rPr lang="en-GB" dirty="0">
                <a:latin typeface="Arial" panose="020B0604020202020204" pitchFamily="34" charset="0"/>
                <a:ea typeface="Calibri" panose="020F0502020204030204" pitchFamily="34" charset="0"/>
                <a:cs typeface="Times New Roman" panose="02020603050405020304" pitchFamily="18" charset="0"/>
              </a:rPr>
              <a:t>fundamental for businesses, for producers and for all of us.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0613BEA7-EA07-4704-A737-EF03A21C39BA}"/>
              </a:ext>
            </a:extLst>
          </p:cNvPr>
          <p:cNvSpPr/>
          <p:nvPr/>
        </p:nvSpPr>
        <p:spPr>
          <a:xfrm rot="5400000">
            <a:off x="2779452" y="-1204137"/>
            <a:ext cx="45719" cy="4581591"/>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3608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C8A24A-09F6-40C9-BF3C-B488E9280A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41" t="17629" r="8326" b="12992"/>
          <a:stretch/>
        </p:blipFill>
        <p:spPr>
          <a:xfrm>
            <a:off x="8543979" y="2784465"/>
            <a:ext cx="3648021" cy="3264310"/>
          </a:xfrm>
          <a:prstGeom prst="rect">
            <a:avLst/>
          </a:prstGeom>
        </p:spPr>
      </p:pic>
      <p:pic>
        <p:nvPicPr>
          <p:cNvPr id="13" name="Picture 12">
            <a:extLst>
              <a:ext uri="{FF2B5EF4-FFF2-40B4-BE49-F238E27FC236}">
                <a16:creationId xmlns:a16="http://schemas.microsoft.com/office/drawing/2014/main" id="{7E9A080A-C78F-43D5-9941-2A0EBEB5A2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783" t="27172" r="25778" b="17392"/>
          <a:stretch/>
        </p:blipFill>
        <p:spPr>
          <a:xfrm>
            <a:off x="8543979" y="118"/>
            <a:ext cx="3648021" cy="2790269"/>
          </a:xfrm>
          <a:prstGeom prst="rect">
            <a:avLst/>
          </a:prstGeom>
        </p:spPr>
      </p:pic>
      <p:sp>
        <p:nvSpPr>
          <p:cNvPr id="34" name="Rectangle 33">
            <a:extLst>
              <a:ext uri="{FF2B5EF4-FFF2-40B4-BE49-F238E27FC236}">
                <a16:creationId xmlns:a16="http://schemas.microsoft.com/office/drawing/2014/main" id="{33712609-6D35-4306-8328-C1209FBAFCBA}"/>
              </a:ext>
            </a:extLst>
          </p:cNvPr>
          <p:cNvSpPr/>
          <p:nvPr/>
        </p:nvSpPr>
        <p:spPr>
          <a:xfrm>
            <a:off x="0" y="6048774"/>
            <a:ext cx="12192000" cy="806649"/>
          </a:xfrm>
          <a:prstGeom prst="rect">
            <a:avLst/>
          </a:prstGeom>
          <a:solidFill>
            <a:srgbClr val="668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646380A-7E10-4626-BDF5-711BB7061E4E}"/>
              </a:ext>
            </a:extLst>
          </p:cNvPr>
          <p:cNvSpPr/>
          <p:nvPr/>
        </p:nvSpPr>
        <p:spPr>
          <a:xfrm>
            <a:off x="8839200" y="5793248"/>
            <a:ext cx="2721026" cy="9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DB550F9A-A4A7-422C-8327-221F03671B71}"/>
              </a:ext>
            </a:extLst>
          </p:cNvPr>
          <p:cNvPicPr>
            <a:picLocks noChangeAspect="1"/>
          </p:cNvPicPr>
          <p:nvPr/>
        </p:nvPicPr>
        <p:blipFill rotWithShape="1">
          <a:blip r:embed="rId5">
            <a:extLst>
              <a:ext uri="{28A0092B-C50C-407E-A947-70E740481C1C}">
                <a14:useLocalDpi xmlns:a14="http://schemas.microsoft.com/office/drawing/2010/main" val="0"/>
              </a:ext>
            </a:extLst>
          </a:blip>
          <a:srcRect l="23262" r="27888"/>
          <a:stretch/>
        </p:blipFill>
        <p:spPr>
          <a:xfrm>
            <a:off x="9497630" y="5966510"/>
            <a:ext cx="1933523" cy="581600"/>
          </a:xfrm>
          <a:prstGeom prst="rect">
            <a:avLst/>
          </a:prstGeom>
        </p:spPr>
      </p:pic>
      <p:pic>
        <p:nvPicPr>
          <p:cNvPr id="32" name="Picture 31">
            <a:extLst>
              <a:ext uri="{FF2B5EF4-FFF2-40B4-BE49-F238E27FC236}">
                <a16:creationId xmlns:a16="http://schemas.microsoft.com/office/drawing/2014/main" id="{0863494F-A593-4E27-AD5C-2BAC75DA3B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3558" y="5752607"/>
            <a:ext cx="955175" cy="955175"/>
          </a:xfrm>
          <a:prstGeom prst="rect">
            <a:avLst/>
          </a:prstGeom>
        </p:spPr>
      </p:pic>
      <p:sp>
        <p:nvSpPr>
          <p:cNvPr id="33" name="Text 4">
            <a:extLst>
              <a:ext uri="{FF2B5EF4-FFF2-40B4-BE49-F238E27FC236}">
                <a16:creationId xmlns:a16="http://schemas.microsoft.com/office/drawing/2014/main" id="{DD8D7AED-ABE7-4E51-91E1-5F483478797C}"/>
              </a:ext>
            </a:extLst>
          </p:cNvPr>
          <p:cNvSpPr/>
          <p:nvPr/>
        </p:nvSpPr>
        <p:spPr>
          <a:xfrm>
            <a:off x="432862" y="6344910"/>
            <a:ext cx="3011645" cy="277931"/>
          </a:xfrm>
          <a:prstGeom prst="rect">
            <a:avLst/>
          </a:prstGeom>
          <a:noFill/>
          <a:ln/>
        </p:spPr>
        <p:txBody>
          <a:bodyPr wrap="square" lIns="0" tIns="0" rIns="0" bIns="0" rtlCol="0" anchor="t"/>
          <a:lstStyle/>
          <a:p>
            <a:pPr>
              <a:lnSpc>
                <a:spcPts val="1781"/>
              </a:lnSpc>
            </a:pPr>
            <a:r>
              <a:rPr lang="en-US" sz="1600" dirty="0">
                <a:solidFill>
                  <a:schemeClr val="bg1"/>
                </a:solidFill>
                <a:latin typeface="Arial" panose="020B0604020202020204" pitchFamily="34" charset="0"/>
                <a:ea typeface="Tomorrow" pitchFamily="34" charset="-122"/>
                <a:cs typeface="Arial" panose="020B0604020202020204" pitchFamily="34" charset="0"/>
              </a:rPr>
              <a:t>www.shared-interest.com</a:t>
            </a:r>
            <a:endParaRPr lang="en-US" sz="1600" dirty="0">
              <a:solidFill>
                <a:schemeClr val="bg1"/>
              </a:solidFill>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1A9CDF59-3CCF-4170-8193-E88E8A6A68B0}"/>
              </a:ext>
            </a:extLst>
          </p:cNvPr>
          <p:cNvSpPr txBox="1">
            <a:spLocks/>
          </p:cNvSpPr>
          <p:nvPr/>
        </p:nvSpPr>
        <p:spPr>
          <a:xfrm>
            <a:off x="354604" y="360059"/>
            <a:ext cx="2998196" cy="8604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sz="4400" b="1" dirty="0">
                <a:solidFill>
                  <a:schemeClr val="tx1"/>
                </a:solidFill>
                <a:latin typeface="Arial" panose="020B0604020202020204" pitchFamily="34" charset="0"/>
                <a:cs typeface="Arial" panose="020B0604020202020204" pitchFamily="34" charset="0"/>
              </a:rPr>
              <a:t>Liberation</a:t>
            </a:r>
            <a:endParaRPr lang="en-GB" sz="4400" dirty="0">
              <a:solidFill>
                <a:srgbClr val="979733"/>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5B3CF30-08FE-4067-821E-B0D7B3A90309}"/>
              </a:ext>
            </a:extLst>
          </p:cNvPr>
          <p:cNvSpPr txBox="1"/>
          <p:nvPr/>
        </p:nvSpPr>
        <p:spPr>
          <a:xfrm>
            <a:off x="383700" y="1469868"/>
            <a:ext cx="7848325" cy="4328044"/>
          </a:xfrm>
          <a:prstGeom prst="rect">
            <a:avLst/>
          </a:prstGeom>
          <a:noFill/>
        </p:spPr>
        <p:txBody>
          <a:bodyPr wrap="square">
            <a:spAutoFit/>
          </a:bodyPr>
          <a:lstStyle/>
          <a:p>
            <a:pPr>
              <a:lnSpc>
                <a:spcPct val="107000"/>
              </a:lnSpc>
              <a:spcAft>
                <a:spcPts val="800"/>
              </a:spcAft>
            </a:pPr>
            <a:r>
              <a:rPr lang="en-GB" sz="2000" dirty="0">
                <a:solidFill>
                  <a:srgbClr val="262626"/>
                </a:solidFill>
                <a:latin typeface="Arial" panose="020B0604020202020204" pitchFamily="34" charset="0"/>
                <a:ea typeface="Calibri" panose="020F0502020204030204" pitchFamily="34" charset="0"/>
                <a:cs typeface="Times New Roman" panose="02020603050405020304" pitchFamily="18" charset="0"/>
              </a:rPr>
              <a:t>Since 2007, Shared Interest has supported Liberation with finance</a:t>
            </a:r>
            <a:br>
              <a:rPr lang="en-GB" sz="2000" dirty="0">
                <a:solidFill>
                  <a:srgbClr val="262626"/>
                </a:solidFill>
                <a:latin typeface="Arial" panose="020B0604020202020204" pitchFamily="34" charset="0"/>
                <a:ea typeface="Calibri" panose="020F0502020204030204" pitchFamily="34" charset="0"/>
                <a:cs typeface="Times New Roman" panose="02020603050405020304" pitchFamily="18" charset="0"/>
              </a:rPr>
            </a:br>
            <a:r>
              <a:rPr lang="en-GB" sz="2000" dirty="0">
                <a:solidFill>
                  <a:srgbClr val="262626"/>
                </a:solidFill>
                <a:latin typeface="Arial" panose="020B0604020202020204" pitchFamily="34" charset="0"/>
                <a:ea typeface="Calibri" panose="020F0502020204030204" pitchFamily="34" charset="0"/>
                <a:cs typeface="Times New Roman" panose="02020603050405020304" pitchFamily="18" charset="0"/>
              </a:rPr>
              <a:t>to help pay farmers, build resilience and grow.</a:t>
            </a:r>
          </a:p>
          <a:p>
            <a:pPr>
              <a:lnSpc>
                <a:spcPct val="107000"/>
              </a:lnSpc>
              <a:spcAft>
                <a:spcPts val="800"/>
              </a:spcAft>
            </a:pPr>
            <a:r>
              <a:rPr lang="en-GB" sz="2000" b="1" dirty="0">
                <a:solidFill>
                  <a:srgbClr val="262626"/>
                </a:solidFill>
                <a:latin typeface="Arial" panose="020B0604020202020204" pitchFamily="34" charset="0"/>
                <a:ea typeface="Calibri" panose="020F0502020204030204" pitchFamily="34" charset="0"/>
                <a:cs typeface="Times New Roman" panose="02020603050405020304" pitchFamily="18" charset="0"/>
              </a:rPr>
              <a:t>Dan Binks, Managing Director of Liberation, said:</a:t>
            </a:r>
          </a:p>
          <a:p>
            <a:pPr>
              <a:lnSpc>
                <a:spcPct val="107000"/>
              </a:lnSpc>
              <a:spcAft>
                <a:spcPts val="800"/>
              </a:spcAft>
            </a:pPr>
            <a:r>
              <a:rPr lang="en-GB" sz="2000" dirty="0">
                <a:solidFill>
                  <a:srgbClr val="979733"/>
                </a:solidFill>
                <a:latin typeface="Arial" panose="020B0604020202020204" pitchFamily="34" charset="0"/>
                <a:ea typeface="Calibri" panose="020F0502020204030204" pitchFamily="34" charset="0"/>
                <a:cs typeface="Times New Roman" panose="02020603050405020304" pitchFamily="18" charset="0"/>
              </a:rPr>
              <a:t>“We really value the relationship that we have with Shared Interest. It is a really big help to the organisation and to the farmers that </a:t>
            </a:r>
            <a:br>
              <a:rPr lang="en-GB" sz="2000" dirty="0">
                <a:solidFill>
                  <a:srgbClr val="979733"/>
                </a:solidFill>
                <a:latin typeface="Arial" panose="020B0604020202020204" pitchFamily="34" charset="0"/>
                <a:ea typeface="Calibri" panose="020F0502020204030204" pitchFamily="34" charset="0"/>
                <a:cs typeface="Times New Roman" panose="02020603050405020304" pitchFamily="18" charset="0"/>
              </a:rPr>
            </a:br>
            <a:r>
              <a:rPr lang="en-GB" sz="2000" dirty="0">
                <a:solidFill>
                  <a:srgbClr val="979733"/>
                </a:solidFill>
                <a:latin typeface="Arial" panose="020B0604020202020204" pitchFamily="34" charset="0"/>
                <a:ea typeface="Calibri" panose="020F0502020204030204" pitchFamily="34" charset="0"/>
                <a:cs typeface="Times New Roman" panose="02020603050405020304" pitchFamily="18" charset="0"/>
              </a:rPr>
              <a:t>we work with.”</a:t>
            </a:r>
            <a:endParaRPr lang="en-GB" sz="2000" dirty="0">
              <a:solidFill>
                <a:srgbClr val="979733"/>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Liberation pays producers the highest price possible for raw materials, offering farmers, on average 36% above the combined Fairtrade minimum price and Premium. Meanwhile, its work with </a:t>
            </a:r>
            <a:br>
              <a:rPr lang="en-GB" sz="20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br>
            <a:r>
              <a:rPr lang="en-GB" sz="2000"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co-operatives to strengthen economic resilience, environmental sustainability and market access, has benefited over 35,000 farmers.</a:t>
            </a:r>
          </a:p>
        </p:txBody>
      </p:sp>
      <p:sp>
        <p:nvSpPr>
          <p:cNvPr id="10" name="TextBox 9">
            <a:extLst>
              <a:ext uri="{FF2B5EF4-FFF2-40B4-BE49-F238E27FC236}">
                <a16:creationId xmlns:a16="http://schemas.microsoft.com/office/drawing/2014/main" id="{E0CB9687-2629-44F8-83B5-4257F4D168BF}"/>
              </a:ext>
            </a:extLst>
          </p:cNvPr>
          <p:cNvSpPr txBox="1"/>
          <p:nvPr/>
        </p:nvSpPr>
        <p:spPr>
          <a:xfrm>
            <a:off x="3694197" y="596855"/>
            <a:ext cx="4375676" cy="338554"/>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Nut company in the UK</a:t>
            </a:r>
          </a:p>
        </p:txBody>
      </p:sp>
      <p:sp>
        <p:nvSpPr>
          <p:cNvPr id="11" name="Rectangle 10">
            <a:extLst>
              <a:ext uri="{FF2B5EF4-FFF2-40B4-BE49-F238E27FC236}">
                <a16:creationId xmlns:a16="http://schemas.microsoft.com/office/drawing/2014/main" id="{4245228A-1284-4648-A53B-A85640901540}"/>
              </a:ext>
            </a:extLst>
          </p:cNvPr>
          <p:cNvSpPr/>
          <p:nvPr/>
        </p:nvSpPr>
        <p:spPr>
          <a:xfrm>
            <a:off x="3444507" y="393468"/>
            <a:ext cx="45719" cy="729167"/>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2735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981910-FF50-4DA9-A934-719EE2AD2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0210" y="0"/>
            <a:ext cx="4021790" cy="6048774"/>
          </a:xfrm>
          <a:prstGeom prst="rect">
            <a:avLst/>
          </a:prstGeom>
        </p:spPr>
      </p:pic>
      <p:sp>
        <p:nvSpPr>
          <p:cNvPr id="34" name="Rectangle 33">
            <a:extLst>
              <a:ext uri="{FF2B5EF4-FFF2-40B4-BE49-F238E27FC236}">
                <a16:creationId xmlns:a16="http://schemas.microsoft.com/office/drawing/2014/main" id="{33712609-6D35-4306-8328-C1209FBAFCBA}"/>
              </a:ext>
            </a:extLst>
          </p:cNvPr>
          <p:cNvSpPr/>
          <p:nvPr/>
        </p:nvSpPr>
        <p:spPr>
          <a:xfrm>
            <a:off x="0" y="6048774"/>
            <a:ext cx="12192000" cy="806649"/>
          </a:xfrm>
          <a:prstGeom prst="rect">
            <a:avLst/>
          </a:prstGeom>
          <a:solidFill>
            <a:srgbClr val="668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646380A-7E10-4626-BDF5-711BB7061E4E}"/>
              </a:ext>
            </a:extLst>
          </p:cNvPr>
          <p:cNvSpPr/>
          <p:nvPr/>
        </p:nvSpPr>
        <p:spPr>
          <a:xfrm>
            <a:off x="8839200" y="5793248"/>
            <a:ext cx="2721026" cy="9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DB550F9A-A4A7-422C-8327-221F03671B71}"/>
              </a:ext>
            </a:extLst>
          </p:cNvPr>
          <p:cNvPicPr>
            <a:picLocks noChangeAspect="1"/>
          </p:cNvPicPr>
          <p:nvPr/>
        </p:nvPicPr>
        <p:blipFill rotWithShape="1">
          <a:blip r:embed="rId4">
            <a:extLst>
              <a:ext uri="{28A0092B-C50C-407E-A947-70E740481C1C}">
                <a14:useLocalDpi xmlns:a14="http://schemas.microsoft.com/office/drawing/2010/main" val="0"/>
              </a:ext>
            </a:extLst>
          </a:blip>
          <a:srcRect l="23262" r="27888"/>
          <a:stretch/>
        </p:blipFill>
        <p:spPr>
          <a:xfrm>
            <a:off x="9497630" y="5966510"/>
            <a:ext cx="1933523" cy="581600"/>
          </a:xfrm>
          <a:prstGeom prst="rect">
            <a:avLst/>
          </a:prstGeom>
        </p:spPr>
      </p:pic>
      <p:pic>
        <p:nvPicPr>
          <p:cNvPr id="32" name="Picture 31">
            <a:extLst>
              <a:ext uri="{FF2B5EF4-FFF2-40B4-BE49-F238E27FC236}">
                <a16:creationId xmlns:a16="http://schemas.microsoft.com/office/drawing/2014/main" id="{0863494F-A593-4E27-AD5C-2BAC75DA3B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558" y="5752607"/>
            <a:ext cx="955175" cy="955175"/>
          </a:xfrm>
          <a:prstGeom prst="rect">
            <a:avLst/>
          </a:prstGeom>
        </p:spPr>
      </p:pic>
      <p:sp>
        <p:nvSpPr>
          <p:cNvPr id="33" name="Text 4">
            <a:extLst>
              <a:ext uri="{FF2B5EF4-FFF2-40B4-BE49-F238E27FC236}">
                <a16:creationId xmlns:a16="http://schemas.microsoft.com/office/drawing/2014/main" id="{DD8D7AED-ABE7-4E51-91E1-5F483478797C}"/>
              </a:ext>
            </a:extLst>
          </p:cNvPr>
          <p:cNvSpPr/>
          <p:nvPr/>
        </p:nvSpPr>
        <p:spPr>
          <a:xfrm>
            <a:off x="432862" y="6344910"/>
            <a:ext cx="3011645" cy="277931"/>
          </a:xfrm>
          <a:prstGeom prst="rect">
            <a:avLst/>
          </a:prstGeom>
          <a:noFill/>
          <a:ln/>
        </p:spPr>
        <p:txBody>
          <a:bodyPr wrap="square" lIns="0" tIns="0" rIns="0" bIns="0" rtlCol="0" anchor="t"/>
          <a:lstStyle/>
          <a:p>
            <a:pPr>
              <a:lnSpc>
                <a:spcPts val="1781"/>
              </a:lnSpc>
            </a:pPr>
            <a:r>
              <a:rPr lang="en-US" sz="1600" dirty="0">
                <a:solidFill>
                  <a:schemeClr val="bg1"/>
                </a:solidFill>
                <a:latin typeface="Arial" panose="020B0604020202020204" pitchFamily="34" charset="0"/>
                <a:ea typeface="Tomorrow" pitchFamily="34" charset="-122"/>
                <a:cs typeface="Arial" panose="020B0604020202020204" pitchFamily="34" charset="0"/>
              </a:rPr>
              <a:t>www.shared-interest.com</a:t>
            </a:r>
            <a:endParaRPr lang="en-US" sz="1600" dirty="0">
              <a:solidFill>
                <a:schemeClr val="bg1"/>
              </a:solidFill>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1A9CDF59-3CCF-4170-8193-E88E8A6A68B0}"/>
              </a:ext>
            </a:extLst>
          </p:cNvPr>
          <p:cNvSpPr txBox="1">
            <a:spLocks/>
          </p:cNvSpPr>
          <p:nvPr/>
        </p:nvSpPr>
        <p:spPr>
          <a:xfrm>
            <a:off x="324711" y="449810"/>
            <a:ext cx="3015086" cy="697782"/>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a:lnSpc>
                <a:spcPts val="4000"/>
              </a:lnSpc>
            </a:pPr>
            <a:r>
              <a:rPr lang="en-GB" sz="4400" b="1" dirty="0">
                <a:solidFill>
                  <a:schemeClr val="tx1"/>
                </a:solidFill>
                <a:latin typeface="Arial" panose="020B0604020202020204" pitchFamily="34" charset="0"/>
                <a:cs typeface="Arial" panose="020B0604020202020204" pitchFamily="34" charset="0"/>
              </a:rPr>
              <a:t>Liberation</a:t>
            </a:r>
            <a:endParaRPr lang="en-GB" sz="4400"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5B3CF30-08FE-4067-821E-B0D7B3A90309}"/>
              </a:ext>
            </a:extLst>
          </p:cNvPr>
          <p:cNvSpPr txBox="1"/>
          <p:nvPr/>
        </p:nvSpPr>
        <p:spPr>
          <a:xfrm>
            <a:off x="330211" y="1421883"/>
            <a:ext cx="7701093" cy="3998723"/>
          </a:xfrm>
          <a:prstGeom prst="rect">
            <a:avLst/>
          </a:prstGeom>
          <a:noFill/>
        </p:spPr>
        <p:txBody>
          <a:bodyPr wrap="square">
            <a:spAutoFit/>
          </a:bodyPr>
          <a:lstStyle/>
          <a:p>
            <a:pPr>
              <a:lnSpc>
                <a:spcPct val="107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Speaking about the impact of the prices he receives for his crops, Julian Perez Ortiz, President of COINACAPA, said:</a:t>
            </a:r>
          </a:p>
          <a:p>
            <a:pPr>
              <a:lnSpc>
                <a:spcPct val="107000"/>
              </a:lnSpc>
              <a:spcAft>
                <a:spcPts val="800"/>
              </a:spcAft>
            </a:pPr>
            <a:r>
              <a:rPr lang="en-GB" sz="2000" dirty="0">
                <a:solidFill>
                  <a:srgbClr val="979733"/>
                </a:solidFill>
                <a:effectLst/>
                <a:latin typeface="Arial" panose="020B0604020202020204" pitchFamily="34" charset="0"/>
                <a:ea typeface="Calibri" panose="020F0502020204030204" pitchFamily="34" charset="0"/>
                <a:cs typeface="Times New Roman" panose="02020603050405020304" pitchFamily="18" charset="0"/>
              </a:rPr>
              <a:t>“Being part of Liberation brings a sense of empowerment and equality of opportunity. It’s this opportunity that helps liberate not just our livelihoods but also our children’s... One of my children now attends university, which would have been impossible ten years ago.”</a:t>
            </a:r>
          </a:p>
          <a:p>
            <a:pPr>
              <a:lnSpc>
                <a:spcPct val="107000"/>
              </a:lnSpc>
              <a:spcAft>
                <a:spcPts val="800"/>
              </a:spcAft>
            </a:pPr>
            <a:r>
              <a:rPr lang="en-GB" sz="2000" b="1" dirty="0">
                <a:solidFill>
                  <a:srgbClr val="262626"/>
                </a:solidFill>
                <a:effectLst/>
                <a:latin typeface="Arial" panose="020B0604020202020204" pitchFamily="34" charset="0"/>
                <a:ea typeface="Calibri" panose="020F0502020204030204" pitchFamily="34" charset="0"/>
                <a:cs typeface="Times New Roman" panose="02020603050405020304" pitchFamily="18" charset="0"/>
              </a:rPr>
              <a:t>Regarding his role in protecting the environment, Julian said:</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979733"/>
                </a:solidFill>
                <a:effectLst/>
                <a:latin typeface="Arial" panose="020B0604020202020204" pitchFamily="34" charset="0"/>
                <a:ea typeface="Calibri" panose="020F0502020204030204" pitchFamily="34" charset="0"/>
                <a:cs typeface="Times New Roman" panose="02020603050405020304" pitchFamily="18" charset="0"/>
              </a:rPr>
              <a:t>“As long as small-scale nut gatherers make a good living, we keep the cattle-ranchers off our precious patch of rainforest – doing our bit to preserve the precious environment in which we live.”</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23860A8-D093-4AA7-820D-D32139CE6EDD}"/>
              </a:ext>
            </a:extLst>
          </p:cNvPr>
          <p:cNvSpPr txBox="1"/>
          <p:nvPr/>
        </p:nvSpPr>
        <p:spPr>
          <a:xfrm>
            <a:off x="3641016" y="381171"/>
            <a:ext cx="4001365" cy="584775"/>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How Shared Interest supports </a:t>
            </a:r>
          </a:p>
          <a:p>
            <a:r>
              <a:rPr lang="en-GB" sz="1600" b="1" dirty="0">
                <a:latin typeface="Arial" panose="020B0604020202020204" pitchFamily="34" charset="0"/>
                <a:cs typeface="Arial" panose="020B0604020202020204" pitchFamily="34" charset="0"/>
              </a:rPr>
              <a:t>businesses which </a:t>
            </a:r>
            <a:r>
              <a:rPr lang="en-GB" sz="1600" b="1" dirty="0">
                <a:solidFill>
                  <a:srgbClr val="979733"/>
                </a:solidFill>
                <a:latin typeface="Arial" panose="020B0604020202020204" pitchFamily="34" charset="0"/>
                <a:cs typeface="Arial" panose="020B0604020202020204" pitchFamily="34" charset="0"/>
              </a:rPr>
              <a:t>protect ecosystems</a:t>
            </a:r>
          </a:p>
        </p:txBody>
      </p:sp>
      <p:sp>
        <p:nvSpPr>
          <p:cNvPr id="14" name="Rectangle 13">
            <a:extLst>
              <a:ext uri="{FF2B5EF4-FFF2-40B4-BE49-F238E27FC236}">
                <a16:creationId xmlns:a16="http://schemas.microsoft.com/office/drawing/2014/main" id="{CF3ABD00-9898-4150-A1C7-A0520D0CB978}"/>
              </a:ext>
            </a:extLst>
          </p:cNvPr>
          <p:cNvSpPr/>
          <p:nvPr/>
        </p:nvSpPr>
        <p:spPr>
          <a:xfrm>
            <a:off x="3410251" y="308976"/>
            <a:ext cx="45719" cy="729167"/>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158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CB2C72-A3EB-439A-B0A4-52C1291DFBF0}"/>
              </a:ext>
            </a:extLst>
          </p:cNvPr>
          <p:cNvPicPr>
            <a:picLocks noChangeAspect="1"/>
          </p:cNvPicPr>
          <p:nvPr/>
        </p:nvPicPr>
        <p:blipFill rotWithShape="1">
          <a:blip r:embed="rId3">
            <a:extLst>
              <a:ext uri="{28A0092B-C50C-407E-A947-70E740481C1C}">
                <a14:useLocalDpi xmlns:a14="http://schemas.microsoft.com/office/drawing/2010/main" val="0"/>
              </a:ext>
            </a:extLst>
          </a:blip>
          <a:srcRect l="19476" t="9360" r="35562"/>
          <a:stretch/>
        </p:blipFill>
        <p:spPr>
          <a:xfrm>
            <a:off x="5759199" y="-3312"/>
            <a:ext cx="6430297" cy="6052086"/>
          </a:xfrm>
          <a:prstGeom prst="rect">
            <a:avLst/>
          </a:prstGeom>
        </p:spPr>
      </p:pic>
      <p:sp>
        <p:nvSpPr>
          <p:cNvPr id="34" name="Rectangle 33">
            <a:extLst>
              <a:ext uri="{FF2B5EF4-FFF2-40B4-BE49-F238E27FC236}">
                <a16:creationId xmlns:a16="http://schemas.microsoft.com/office/drawing/2014/main" id="{33712609-6D35-4306-8328-C1209FBAFCBA}"/>
              </a:ext>
            </a:extLst>
          </p:cNvPr>
          <p:cNvSpPr/>
          <p:nvPr/>
        </p:nvSpPr>
        <p:spPr>
          <a:xfrm>
            <a:off x="0" y="6048774"/>
            <a:ext cx="12192000" cy="806649"/>
          </a:xfrm>
          <a:prstGeom prst="rect">
            <a:avLst/>
          </a:prstGeom>
          <a:solidFill>
            <a:srgbClr val="668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646380A-7E10-4626-BDF5-711BB7061E4E}"/>
              </a:ext>
            </a:extLst>
          </p:cNvPr>
          <p:cNvSpPr/>
          <p:nvPr/>
        </p:nvSpPr>
        <p:spPr>
          <a:xfrm>
            <a:off x="8839200" y="5793248"/>
            <a:ext cx="2721026" cy="9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DB550F9A-A4A7-422C-8327-221F03671B71}"/>
              </a:ext>
            </a:extLst>
          </p:cNvPr>
          <p:cNvPicPr>
            <a:picLocks noChangeAspect="1"/>
          </p:cNvPicPr>
          <p:nvPr/>
        </p:nvPicPr>
        <p:blipFill rotWithShape="1">
          <a:blip r:embed="rId4">
            <a:extLst>
              <a:ext uri="{28A0092B-C50C-407E-A947-70E740481C1C}">
                <a14:useLocalDpi xmlns:a14="http://schemas.microsoft.com/office/drawing/2010/main" val="0"/>
              </a:ext>
            </a:extLst>
          </a:blip>
          <a:srcRect l="23262" r="27888"/>
          <a:stretch/>
        </p:blipFill>
        <p:spPr>
          <a:xfrm>
            <a:off x="9497630" y="5966510"/>
            <a:ext cx="1933523" cy="581600"/>
          </a:xfrm>
          <a:prstGeom prst="rect">
            <a:avLst/>
          </a:prstGeom>
        </p:spPr>
      </p:pic>
      <p:pic>
        <p:nvPicPr>
          <p:cNvPr id="32" name="Picture 31">
            <a:extLst>
              <a:ext uri="{FF2B5EF4-FFF2-40B4-BE49-F238E27FC236}">
                <a16:creationId xmlns:a16="http://schemas.microsoft.com/office/drawing/2014/main" id="{0863494F-A593-4E27-AD5C-2BAC75DA3B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558" y="5752607"/>
            <a:ext cx="955175" cy="955175"/>
          </a:xfrm>
          <a:prstGeom prst="rect">
            <a:avLst/>
          </a:prstGeom>
        </p:spPr>
      </p:pic>
      <p:sp>
        <p:nvSpPr>
          <p:cNvPr id="33" name="Text 4">
            <a:extLst>
              <a:ext uri="{FF2B5EF4-FFF2-40B4-BE49-F238E27FC236}">
                <a16:creationId xmlns:a16="http://schemas.microsoft.com/office/drawing/2014/main" id="{DD8D7AED-ABE7-4E51-91E1-5F483478797C}"/>
              </a:ext>
            </a:extLst>
          </p:cNvPr>
          <p:cNvSpPr/>
          <p:nvPr/>
        </p:nvSpPr>
        <p:spPr>
          <a:xfrm>
            <a:off x="432862" y="6344910"/>
            <a:ext cx="3011645" cy="277931"/>
          </a:xfrm>
          <a:prstGeom prst="rect">
            <a:avLst/>
          </a:prstGeom>
          <a:noFill/>
          <a:ln/>
        </p:spPr>
        <p:txBody>
          <a:bodyPr wrap="square" lIns="0" tIns="0" rIns="0" bIns="0" rtlCol="0" anchor="t"/>
          <a:lstStyle/>
          <a:p>
            <a:pPr>
              <a:lnSpc>
                <a:spcPts val="1781"/>
              </a:lnSpc>
            </a:pPr>
            <a:r>
              <a:rPr lang="en-US" sz="1600" dirty="0">
                <a:solidFill>
                  <a:schemeClr val="bg1"/>
                </a:solidFill>
                <a:latin typeface="Arial" panose="020B0604020202020204" pitchFamily="34" charset="0"/>
                <a:ea typeface="Tomorrow" pitchFamily="34" charset="-122"/>
                <a:cs typeface="Arial" panose="020B0604020202020204" pitchFamily="34" charset="0"/>
              </a:rPr>
              <a:t>www.shared-interest.com</a:t>
            </a:r>
            <a:endParaRPr lang="en-US" sz="1600" dirty="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C0820D3-8991-4184-8070-4A30224BE4A3}"/>
              </a:ext>
            </a:extLst>
          </p:cNvPr>
          <p:cNvSpPr/>
          <p:nvPr/>
        </p:nvSpPr>
        <p:spPr>
          <a:xfrm>
            <a:off x="3075860" y="393725"/>
            <a:ext cx="3504151" cy="729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D08AC80-5A40-4975-BEC5-2D64C2E43BB6}"/>
              </a:ext>
            </a:extLst>
          </p:cNvPr>
          <p:cNvSpPr/>
          <p:nvPr/>
        </p:nvSpPr>
        <p:spPr>
          <a:xfrm>
            <a:off x="6538006" y="393723"/>
            <a:ext cx="45719" cy="729167"/>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6">
            <a:extLst>
              <a:ext uri="{FF2B5EF4-FFF2-40B4-BE49-F238E27FC236}">
                <a16:creationId xmlns:a16="http://schemas.microsoft.com/office/drawing/2014/main" id="{1A9CDF59-3CCF-4170-8193-E88E8A6A68B0}"/>
              </a:ext>
            </a:extLst>
          </p:cNvPr>
          <p:cNvSpPr txBox="1">
            <a:spLocks/>
          </p:cNvSpPr>
          <p:nvPr/>
        </p:nvSpPr>
        <p:spPr>
          <a:xfrm>
            <a:off x="354604" y="360059"/>
            <a:ext cx="10901680" cy="860400"/>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GB" sz="4400" b="1" dirty="0" err="1">
                <a:solidFill>
                  <a:schemeClr val="tx1"/>
                </a:solidFill>
                <a:latin typeface="Arial" panose="020B0604020202020204" pitchFamily="34" charset="0"/>
                <a:cs typeface="Arial" panose="020B0604020202020204" pitchFamily="34" charset="0"/>
              </a:rPr>
              <a:t>Sacaclí</a:t>
            </a:r>
            <a:endParaRPr lang="en-GB" sz="4400" dirty="0">
              <a:solidFill>
                <a:srgbClr val="979733"/>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5B3CF30-08FE-4067-821E-B0D7B3A90309}"/>
              </a:ext>
            </a:extLst>
          </p:cNvPr>
          <p:cNvSpPr txBox="1"/>
          <p:nvPr/>
        </p:nvSpPr>
        <p:spPr>
          <a:xfrm>
            <a:off x="383701" y="1361715"/>
            <a:ext cx="5201022" cy="4225452"/>
          </a:xfrm>
          <a:prstGeom prst="rect">
            <a:avLst/>
          </a:prstGeom>
          <a:noFill/>
        </p:spPr>
        <p:txBody>
          <a:bodyPr wrap="square">
            <a:spAutoFit/>
          </a:bodyPr>
          <a:lstStyle/>
          <a:p>
            <a:pPr>
              <a:lnSpc>
                <a:spcPct val="107000"/>
              </a:lnSpc>
              <a:spcAft>
                <a:spcPts val="8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Shared Interest has supported </a:t>
            </a:r>
            <a:r>
              <a:rPr lang="en-GB" sz="2000" dirty="0" err="1">
                <a:effectLst/>
                <a:latin typeface="Arial" panose="020B0604020202020204" pitchFamily="34" charset="0"/>
                <a:ea typeface="Calibri" panose="020F0502020204030204" pitchFamily="34" charset="0"/>
              </a:rPr>
              <a:t>Sacaclí</a:t>
            </a:r>
            <a:r>
              <a:rPr lang="en-GB" sz="2000" dirty="0">
                <a:effectLst/>
                <a:latin typeface="Arial" panose="020B0604020202020204" pitchFamily="34" charset="0"/>
                <a:ea typeface="Calibri" panose="020F0502020204030204" pitchFamily="34" charset="0"/>
              </a:rPr>
              <a:t> with finance </a:t>
            </a:r>
            <a:r>
              <a:rPr lang="en-GB" sz="2000" dirty="0">
                <a:effectLst/>
                <a:latin typeface="Arial" panose="020B0604020202020204" pitchFamily="34" charset="0"/>
                <a:ea typeface="Calibri" panose="020F0502020204030204" pitchFamily="34" charset="0"/>
                <a:cs typeface="Times New Roman" panose="02020603050405020304" pitchFamily="18" charset="0"/>
              </a:rPr>
              <a:t>since 2018. </a:t>
            </a:r>
            <a:r>
              <a:rPr lang="en-GB" sz="2000" dirty="0">
                <a:latin typeface="Arial" panose="020B0604020202020204" pitchFamily="34" charset="0"/>
                <a:ea typeface="Calibri" panose="020F0502020204030204" pitchFamily="34" charset="0"/>
                <a:cs typeface="Times New Roman" panose="02020603050405020304" pitchFamily="18" charset="0"/>
              </a:rPr>
              <a:t>In that time, </a:t>
            </a:r>
            <a:r>
              <a:rPr lang="en-GB" sz="2000" dirty="0" err="1">
                <a:latin typeface="Arial" panose="020B0604020202020204" pitchFamily="34" charset="0"/>
                <a:ea typeface="Calibri" panose="020F0502020204030204" pitchFamily="34" charset="0"/>
                <a:cs typeface="Times New Roman" panose="02020603050405020304" pitchFamily="18" charset="0"/>
              </a:rPr>
              <a:t>Sacaclí</a:t>
            </a:r>
            <a:r>
              <a:rPr lang="en-GB" sz="2000" dirty="0">
                <a:latin typeface="Arial" panose="020B0604020202020204" pitchFamily="34" charset="0"/>
                <a:ea typeface="Calibri" panose="020F0502020204030204" pitchFamily="34" charset="0"/>
                <a:cs typeface="Times New Roman" panose="02020603050405020304" pitchFamily="18" charset="0"/>
              </a:rPr>
              <a:t> has increased its coffee production by 41%</a:t>
            </a:r>
          </a:p>
          <a:p>
            <a:pPr>
              <a:lnSpc>
                <a:spcPct val="107000"/>
              </a:lnSpc>
              <a:spcAft>
                <a:spcPts val="800"/>
              </a:spcAft>
            </a:pPr>
            <a:r>
              <a:rPr lang="en-GB" sz="2000" b="1" dirty="0">
                <a:latin typeface="Arial" panose="020B0604020202020204" pitchFamily="34" charset="0"/>
                <a:ea typeface="Calibri" panose="020F0502020204030204" pitchFamily="34" charset="0"/>
                <a:cs typeface="Times New Roman" panose="02020603050405020304" pitchFamily="18" charset="0"/>
              </a:rPr>
              <a:t>General Manager, Alex Cruz, said: </a:t>
            </a:r>
          </a:p>
          <a:p>
            <a:pPr>
              <a:lnSpc>
                <a:spcPct val="107000"/>
              </a:lnSpc>
              <a:spcAft>
                <a:spcPts val="800"/>
              </a:spcAft>
            </a:pPr>
            <a:r>
              <a:rPr lang="en-GB" sz="2000" dirty="0">
                <a:solidFill>
                  <a:srgbClr val="979733"/>
                </a:solidFill>
                <a:latin typeface="Arial" panose="020B0604020202020204" pitchFamily="34" charset="0"/>
                <a:ea typeface="Calibri" panose="020F0502020204030204" pitchFamily="34" charset="0"/>
                <a:cs typeface="Times New Roman" panose="02020603050405020304" pitchFamily="18" charset="0"/>
              </a:rPr>
              <a:t>“The relationship between </a:t>
            </a:r>
            <a:r>
              <a:rPr lang="en-GB" sz="2000" dirty="0" err="1">
                <a:solidFill>
                  <a:srgbClr val="979733"/>
                </a:solidFill>
                <a:latin typeface="Arial" panose="020B0604020202020204" pitchFamily="34" charset="0"/>
                <a:ea typeface="Calibri" panose="020F0502020204030204" pitchFamily="34" charset="0"/>
                <a:cs typeface="Times New Roman" panose="02020603050405020304" pitchFamily="18" charset="0"/>
              </a:rPr>
              <a:t>Sacaclí</a:t>
            </a:r>
            <a:r>
              <a:rPr lang="en-GB" sz="2000" dirty="0">
                <a:solidFill>
                  <a:srgbClr val="979733"/>
                </a:solidFill>
                <a:latin typeface="Arial" panose="020B0604020202020204" pitchFamily="34" charset="0"/>
                <a:ea typeface="Calibri" panose="020F0502020204030204" pitchFamily="34" charset="0"/>
                <a:cs typeface="Times New Roman" panose="02020603050405020304" pitchFamily="18" charset="0"/>
              </a:rPr>
              <a:t> and Shared Interest has been fundamental for the development of our organisation. The line of credit we have with [Shared Interest] has contributed to improving our liquidity to face the coffee commercialisation process and energise this business centre of the co-operative.”</a:t>
            </a:r>
            <a:endParaRPr lang="en-GB"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0C0EB56-F944-49DC-B3F9-22F5C9803D3E}"/>
              </a:ext>
            </a:extLst>
          </p:cNvPr>
          <p:cNvSpPr txBox="1"/>
          <p:nvPr/>
        </p:nvSpPr>
        <p:spPr>
          <a:xfrm>
            <a:off x="2969022" y="584051"/>
            <a:ext cx="4375676" cy="338554"/>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Coffee co-operative in Nicaragua</a:t>
            </a:r>
          </a:p>
        </p:txBody>
      </p:sp>
      <p:sp>
        <p:nvSpPr>
          <p:cNvPr id="13" name="Rectangle 12">
            <a:extLst>
              <a:ext uri="{FF2B5EF4-FFF2-40B4-BE49-F238E27FC236}">
                <a16:creationId xmlns:a16="http://schemas.microsoft.com/office/drawing/2014/main" id="{D86F52C2-4738-4702-A1EA-ABC4670B51F7}"/>
              </a:ext>
            </a:extLst>
          </p:cNvPr>
          <p:cNvSpPr/>
          <p:nvPr/>
        </p:nvSpPr>
        <p:spPr>
          <a:xfrm>
            <a:off x="2719332" y="380664"/>
            <a:ext cx="45719" cy="729167"/>
          </a:xfrm>
          <a:prstGeom prst="rect">
            <a:avLst/>
          </a:prstGeom>
          <a:solidFill>
            <a:srgbClr val="979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889778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a7919cd-2983-4db5-9bdf-1c8599a55c9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1085D9A35A9814A917DC0176CF9C2B5" ma:contentTypeVersion="17" ma:contentTypeDescription="Create a new document." ma:contentTypeScope="" ma:versionID="e09adbe91fd27ac4dddd6eac5423743e">
  <xsd:schema xmlns:xsd="http://www.w3.org/2001/XMLSchema" xmlns:xs="http://www.w3.org/2001/XMLSchema" xmlns:p="http://schemas.microsoft.com/office/2006/metadata/properties" xmlns:ns3="da7919cd-2983-4db5-9bdf-1c8599a55c9d" xmlns:ns4="6d049af8-12a4-4556-83c8-cced73bacf82" targetNamespace="http://schemas.microsoft.com/office/2006/metadata/properties" ma:root="true" ma:fieldsID="c9a2e3fc4556961d35ac90cf79dc3275" ns3:_="" ns4:_="">
    <xsd:import namespace="da7919cd-2983-4db5-9bdf-1c8599a55c9d"/>
    <xsd:import namespace="6d049af8-12a4-4556-83c8-cced73bacf82"/>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7919cd-2983-4db5-9bdf-1c8599a55c9d"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049af8-12a4-4556-83c8-cced73bacf82"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3D9468-7D21-44D9-8A1C-C9B4B1ED8401}">
  <ds:schemaRefs>
    <ds:schemaRef ds:uri="http://schemas.microsoft.com/office/2006/metadata/properties"/>
    <ds:schemaRef ds:uri="6d049af8-12a4-4556-83c8-cced73bacf82"/>
    <ds:schemaRef ds:uri="da7919cd-2983-4db5-9bdf-1c8599a55c9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9D49DD99-EA4E-4DC8-9352-878E367469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7919cd-2983-4db5-9bdf-1c8599a55c9d"/>
    <ds:schemaRef ds:uri="6d049af8-12a4-4556-83c8-cced73bacf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F3BFF0-E95E-4601-BDE9-54BAD07283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31789</TotalTime>
  <Words>1388</Words>
  <Application>Microsoft Office PowerPoint</Application>
  <PresentationFormat>Widescreen</PresentationFormat>
  <Paragraphs>101</Paragraphs>
  <Slides>12</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Trebuchet MS</vt:lpstr>
      <vt:lpstr>Wingdings 3</vt:lpstr>
      <vt:lpstr>Facet</vt:lpstr>
      <vt:lpstr>Shared Interest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Kerrey Baker</dc:creator>
  <cp:lastModifiedBy>Joshua Betts</cp:lastModifiedBy>
  <cp:revision>877</cp:revision>
  <cp:lastPrinted>2020-11-17T09:21:40Z</cp:lastPrinted>
  <dcterms:created xsi:type="dcterms:W3CDTF">2020-11-11T09:24:02Z</dcterms:created>
  <dcterms:modified xsi:type="dcterms:W3CDTF">2025-12-01T12:05:11Z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0x01010071085D9A35A9814A917DC0176CF9C2B5</vt:lpwstr>
  </property>
  <property fmtid="{D5CDD505-2E9C-101B-9397-08002B2CF9AE}" pid="3" name="Order">
    <vt:r8>179400</vt:r8>
  </property>
  <property fmtid="{D5CDD505-2E9C-101B-9397-08002B2CF9AE}" pid="4" name="MediaServiceImageTags">
    <vt:lpwstr/>
  </property>
</Properties>
</file>